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58" r:id="rId7"/>
    <p:sldId id="263" r:id="rId8"/>
    <p:sldId id="264" r:id="rId9"/>
    <p:sldId id="265" r:id="rId10"/>
    <p:sldId id="269" r:id="rId11"/>
    <p:sldId id="268" r:id="rId12"/>
    <p:sldId id="278" r:id="rId13"/>
    <p:sldId id="266" r:id="rId14"/>
    <p:sldId id="267" r:id="rId15"/>
    <p:sldId id="270" r:id="rId16"/>
    <p:sldId id="271" r:id="rId17"/>
    <p:sldId id="273" r:id="rId18"/>
    <p:sldId id="274" r:id="rId19"/>
    <p:sldId id="275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86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-96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12" Type="http://schemas.microsoft.com/office/2007/relationships/hdphoto" Target="../media/hdphoto10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8.png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0" Type="http://schemas.microsoft.com/office/2007/relationships/hdphoto" Target="../media/hdphoto9.wdp"/><Relationship Id="rId4" Type="http://schemas.openxmlformats.org/officeDocument/2006/relationships/image" Target="../media/image26.jpe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hyperlink" Target="&#1060;&#1110;&#1079;&#1082;&#1091;&#1083;&#1100;&#1090;&#1093;&#1074;&#1080;&#1083;&#1080;&#1085;&#1082;&#1072;%20-%20&#1071;&#1082;&#1097;&#1086;%20&#1090;&#1080;%20&#1097;&#1072;&#1089;&#1083;&#1080;&#1074;&#1080;&#1081;%20-%20If%20you%20are%20happy%20clap%20your%20hands%20(online-video-cutter.com).mp4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image" Target="../media/image35.png"/><Relationship Id="rId3" Type="http://schemas.openxmlformats.org/officeDocument/2006/relationships/slideLayout" Target="../slideLayouts/slideLayout2.xml"/><Relationship Id="rId7" Type="http://schemas.microsoft.com/office/2007/relationships/hdphoto" Target="../media/hdphoto6.wdp"/><Relationship Id="rId12" Type="http://schemas.openxmlformats.org/officeDocument/2006/relationships/image" Target="../media/image3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11" Type="http://schemas.openxmlformats.org/officeDocument/2006/relationships/image" Target="../media/image20.png"/><Relationship Id="rId5" Type="http://schemas.openxmlformats.org/officeDocument/2006/relationships/image" Target="../media/image11.png"/><Relationship Id="rId10" Type="http://schemas.openxmlformats.org/officeDocument/2006/relationships/image" Target="../media/image33.png"/><Relationship Id="rId4" Type="http://schemas.openxmlformats.org/officeDocument/2006/relationships/image" Target="../media/image32.jpeg"/><Relationship Id="rId9" Type="http://schemas.openxmlformats.org/officeDocument/2006/relationships/image" Target="../media/image19.png"/><Relationship Id="rId1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microsoft.com/office/2007/relationships/hdphoto" Target="../media/hdphoto11.wdp"/><Relationship Id="rId9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microsoft.com/office/2007/relationships/hdphoto" Target="../media/hdphoto12.wdp"/><Relationship Id="rId5" Type="http://schemas.openxmlformats.org/officeDocument/2006/relationships/image" Target="../media/image19.png"/><Relationship Id="rId10" Type="http://schemas.openxmlformats.org/officeDocument/2006/relationships/image" Target="../media/image42.png"/><Relationship Id="rId4" Type="http://schemas.openxmlformats.org/officeDocument/2006/relationships/image" Target="../media/image32.jpeg"/><Relationship Id="rId9" Type="http://schemas.openxmlformats.org/officeDocument/2006/relationships/image" Target="../media/image1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10.wdp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microsoft.com/office/2007/relationships/hdphoto" Target="../media/hdphoto13.wdp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jpeg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jpg"/><Relationship Id="rId11" Type="http://schemas.openxmlformats.org/officeDocument/2006/relationships/image" Target="../media/image18.gif"/><Relationship Id="rId5" Type="http://schemas.openxmlformats.org/officeDocument/2006/relationships/image" Target="../media/image14.png"/><Relationship Id="rId15" Type="http://schemas.microsoft.com/office/2007/relationships/hdphoto" Target="../media/hdphoto7.wdp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microsoft.com/office/2007/relationships/hdphoto" Target="../media/hdphoto6.wdp"/><Relationship Id="rId1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тропический остров загадочный д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5301208"/>
            <a:ext cx="4680520" cy="1470025"/>
          </a:xfrm>
        </p:spPr>
        <p:txBody>
          <a:bodyPr/>
          <a:lstStyle/>
          <a:p>
            <a:r>
              <a:rPr lang="uk-UA" b="1" dirty="0" smtClean="0"/>
              <a:t>Українська мова</a:t>
            </a:r>
            <a:br>
              <a:rPr lang="uk-UA" b="1" dirty="0" smtClean="0"/>
            </a:br>
            <a:r>
              <a:rPr lang="uk-UA" b="1" dirty="0" smtClean="0"/>
              <a:t>3 клас</a:t>
            </a:r>
            <a:endParaRPr lang="ru-RU" b="1" dirty="0"/>
          </a:p>
        </p:txBody>
      </p:sp>
      <p:pic>
        <p:nvPicPr>
          <p:cNvPr id="3076" name="Picture 4" descr="Картинки по запросу джейк и пираты нетландии иззи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9859" y1="43939" x2="29859" y2="43939"/>
                        <a14:foregroundMark x1="32958" y1="43939" x2="32958" y2="43939"/>
                        <a14:foregroundMark x1="18310" y1="38636" x2="18310" y2="38636"/>
                        <a14:foregroundMark x1="61972" y1="37500" x2="61972" y2="37500"/>
                        <a14:foregroundMark x1="24789" y1="73485" x2="24789" y2="73485"/>
                        <a14:foregroundMark x1="28451" y1="83333" x2="28451" y2="83333"/>
                        <a14:foregroundMark x1="34085" y1="94318" x2="34085" y2="94318"/>
                        <a14:foregroundMark x1="27606" y1="87121" x2="27606" y2="87121"/>
                        <a14:foregroundMark x1="27887" y1="73106" x2="27887" y2="73106"/>
                        <a14:foregroundMark x1="17183" y1="80303" x2="17183" y2="80303"/>
                        <a14:foregroundMark x1="14648" y1="87121" x2="14648" y2="87121"/>
                        <a14:foregroundMark x1="9577" y1="64015" x2="9577" y2="64015"/>
                        <a14:foregroundMark x1="7042" y1="67045" x2="7042" y2="67045"/>
                        <a14:foregroundMark x1="10704" y1="71970" x2="10704" y2="71970"/>
                        <a14:foregroundMark x1="15775" y1="90152" x2="15775" y2="90152"/>
                        <a14:foregroundMark x1="30704" y1="84091" x2="30704" y2="84091"/>
                        <a14:foregroundMark x1="58592" y1="37500" x2="58592" y2="37500"/>
                        <a14:foregroundMark x1="55775" y1="40530" x2="55775" y2="40530"/>
                        <a14:foregroundMark x1="13803" y1="40152" x2="13803" y2="40152"/>
                        <a14:foregroundMark x1="14085" y1="86364" x2="14085" y2="86364"/>
                        <a14:foregroundMark x1="21408" y1="93182" x2="21408" y2="93182"/>
                        <a14:foregroundMark x1="7324" y1="89394" x2="7324" y2="89394"/>
                        <a14:foregroundMark x1="11268" y1="82197" x2="11268" y2="82197"/>
                        <a14:foregroundMark x1="72113" y1="82955" x2="72113" y2="82955"/>
                        <a14:foregroundMark x1="74930" y1="92424" x2="74930" y2="92424"/>
                        <a14:foregroundMark x1="68169" y1="93561" x2="68169" y2="93561"/>
                        <a14:foregroundMark x1="73803" y1="92424" x2="73803" y2="92424"/>
                        <a14:foregroundMark x1="73803" y1="96970" x2="73803" y2="96970"/>
                        <a14:foregroundMark x1="66197" y1="96970" x2="66197" y2="96970"/>
                        <a14:foregroundMark x1="27324" y1="79924" x2="27324" y2="79924"/>
                        <a14:foregroundMark x1="16620" y1="85606" x2="16620" y2="85606"/>
                        <a14:foregroundMark x1="19155" y1="55303" x2="19155" y2="55303"/>
                        <a14:foregroundMark x1="25070" y1="69318" x2="25070" y2="69318"/>
                        <a14:foregroundMark x1="24225" y1="93182" x2="24225" y2="93182"/>
                        <a14:foregroundMark x1="12113" y1="96970" x2="12113" y2="969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299" y="3540156"/>
            <a:ext cx="4461495" cy="331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188640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b="1" dirty="0" smtClean="0">
                <a:solidFill>
                  <a:schemeClr val="bg1"/>
                </a:solidFill>
                <a:latin typeface="Monotype Corsiva" pitchFamily="66" charset="0"/>
              </a:rPr>
              <a:t>Країна </a:t>
            </a:r>
            <a:r>
              <a:rPr lang="uk-UA" sz="9600" b="1" dirty="0" err="1" smtClean="0">
                <a:solidFill>
                  <a:schemeClr val="bg1"/>
                </a:solidFill>
                <a:latin typeface="Monotype Corsiva" pitchFamily="66" charset="0"/>
              </a:rPr>
              <a:t>Небувалія</a:t>
            </a:r>
            <a:endParaRPr lang="ru-RU" sz="96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00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52" y="0"/>
            <a:ext cx="9152451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95536" y="620688"/>
            <a:ext cx="8280920" cy="55446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Картинки по запросу подзорная труб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91234">
            <a:off x="-72510" y="4816534"/>
            <a:ext cx="2683784" cy="268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ртинки по запросу лес рисуно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460" y="874208"/>
            <a:ext cx="6479915" cy="47870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Группа 21"/>
          <p:cNvGrpSpPr/>
          <p:nvPr/>
        </p:nvGrpSpPr>
        <p:grpSpPr>
          <a:xfrm>
            <a:off x="2015826" y="1939363"/>
            <a:ext cx="5400599" cy="2351521"/>
            <a:chOff x="2039376" y="2091966"/>
            <a:chExt cx="5400599" cy="2351521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2039376" y="2091966"/>
              <a:ext cx="5400599" cy="2351521"/>
              <a:chOff x="2016117" y="1988840"/>
              <a:chExt cx="5400599" cy="2351521"/>
            </a:xfrm>
          </p:grpSpPr>
          <p:grpSp>
            <p:nvGrpSpPr>
              <p:cNvPr id="10" name="Группа 9"/>
              <p:cNvGrpSpPr/>
              <p:nvPr/>
            </p:nvGrpSpPr>
            <p:grpSpPr>
              <a:xfrm>
                <a:off x="2016117" y="1988840"/>
                <a:ext cx="5400599" cy="2351521"/>
                <a:chOff x="2016117" y="1988840"/>
                <a:chExt cx="5400599" cy="2351521"/>
              </a:xfrm>
            </p:grpSpPr>
            <p:sp>
              <p:nvSpPr>
                <p:cNvPr id="6" name="Прямоугольник 5"/>
                <p:cNvSpPr/>
                <p:nvPr/>
              </p:nvSpPr>
              <p:spPr>
                <a:xfrm>
                  <a:off x="2016117" y="1988840"/>
                  <a:ext cx="5400599" cy="235152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uk-UA" sz="15000" b="1" dirty="0" smtClean="0">
                      <a:solidFill>
                        <a:schemeClr val="tx1"/>
                      </a:solidFill>
                    </a:rPr>
                    <a:t>ліс</a:t>
                  </a:r>
                  <a:endParaRPr lang="ru-RU" sz="150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" name="Прямоугольник 8"/>
                <p:cNvSpPr/>
                <p:nvPr/>
              </p:nvSpPr>
              <p:spPr>
                <a:xfrm>
                  <a:off x="5976155" y="2763671"/>
                  <a:ext cx="720080" cy="1008112"/>
                </a:xfrm>
                <a:prstGeom prst="rect">
                  <a:avLst/>
                </a:prstGeom>
                <a:solidFill>
                  <a:schemeClr val="bg1"/>
                </a:solidFill>
                <a:ln w="63500">
                  <a:solidFill>
                    <a:srgbClr val="11860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3" name="Арка 12"/>
              <p:cNvSpPr/>
              <p:nvPr/>
            </p:nvSpPr>
            <p:spPr>
              <a:xfrm>
                <a:off x="3632447" y="2276872"/>
                <a:ext cx="2179569" cy="792088"/>
              </a:xfrm>
              <a:prstGeom prst="blockArc">
                <a:avLst/>
              </a:prstGeom>
              <a:solidFill>
                <a:srgbClr val="11860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43" name="Прямая соединительная линия 42"/>
            <p:cNvCxnSpPr/>
            <p:nvPr/>
          </p:nvCxnSpPr>
          <p:spPr>
            <a:xfrm flipV="1">
              <a:off x="3398937" y="4005064"/>
              <a:ext cx="2436338" cy="2"/>
            </a:xfrm>
            <a:prstGeom prst="line">
              <a:avLst/>
            </a:prstGeom>
            <a:ln w="63500">
              <a:solidFill>
                <a:srgbClr val="1186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flipV="1">
              <a:off x="5829999" y="3436979"/>
              <a:ext cx="5276" cy="568087"/>
            </a:xfrm>
            <a:prstGeom prst="line">
              <a:avLst/>
            </a:prstGeom>
            <a:ln w="63500">
              <a:solidFill>
                <a:srgbClr val="1186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flipV="1">
              <a:off x="3451299" y="3436979"/>
              <a:ext cx="5276" cy="568087"/>
            </a:xfrm>
            <a:prstGeom prst="line">
              <a:avLst/>
            </a:prstGeom>
            <a:ln w="63500">
              <a:solidFill>
                <a:srgbClr val="1186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/>
          <p:cNvGrpSpPr/>
          <p:nvPr/>
        </p:nvGrpSpPr>
        <p:grpSpPr>
          <a:xfrm>
            <a:off x="1908912" y="2042489"/>
            <a:ext cx="5400599" cy="2351521"/>
            <a:chOff x="1875419" y="2106992"/>
            <a:chExt cx="5400599" cy="2351521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1875419" y="2106992"/>
              <a:ext cx="5400599" cy="2351521"/>
              <a:chOff x="3611495" y="4268353"/>
              <a:chExt cx="5400599" cy="2351521"/>
            </a:xfrm>
          </p:grpSpPr>
          <p:grpSp>
            <p:nvGrpSpPr>
              <p:cNvPr id="11" name="Группа 10"/>
              <p:cNvGrpSpPr/>
              <p:nvPr/>
            </p:nvGrpSpPr>
            <p:grpSpPr>
              <a:xfrm>
                <a:off x="3611495" y="4268353"/>
                <a:ext cx="5400599" cy="2351521"/>
                <a:chOff x="2912882" y="4334923"/>
                <a:chExt cx="5400599" cy="2351521"/>
              </a:xfrm>
            </p:grpSpPr>
            <p:sp>
              <p:nvSpPr>
                <p:cNvPr id="18" name="Прямоугольник 17"/>
                <p:cNvSpPr/>
                <p:nvPr/>
              </p:nvSpPr>
              <p:spPr>
                <a:xfrm>
                  <a:off x="2912882" y="4334923"/>
                  <a:ext cx="5400599" cy="235152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uk-UA" sz="15000" b="1" dirty="0" smtClean="0">
                      <a:solidFill>
                        <a:schemeClr val="tx1"/>
                      </a:solidFill>
                    </a:rPr>
                    <a:t>лісок</a:t>
                  </a:r>
                  <a:endParaRPr lang="ru-RU" sz="150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Прямоугольник 15"/>
                <p:cNvSpPr/>
                <p:nvPr/>
              </p:nvSpPr>
              <p:spPr>
                <a:xfrm>
                  <a:off x="7365832" y="5157192"/>
                  <a:ext cx="720080" cy="1008112"/>
                </a:xfrm>
                <a:prstGeom prst="rect">
                  <a:avLst/>
                </a:prstGeom>
                <a:solidFill>
                  <a:schemeClr val="bg1"/>
                </a:solidFill>
                <a:ln w="63500">
                  <a:solidFill>
                    <a:srgbClr val="11860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1" name="Арка 20"/>
              <p:cNvSpPr/>
              <p:nvPr/>
            </p:nvSpPr>
            <p:spPr>
              <a:xfrm>
                <a:off x="3888579" y="4563925"/>
                <a:ext cx="2179569" cy="792088"/>
              </a:xfrm>
              <a:prstGeom prst="blockArc">
                <a:avLst/>
              </a:prstGeom>
              <a:solidFill>
                <a:srgbClr val="11860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0" name="Прямая соединительная линия 19"/>
              <p:cNvCxnSpPr/>
              <p:nvPr/>
            </p:nvCxnSpPr>
            <p:spPr>
              <a:xfrm flipV="1">
                <a:off x="6304144" y="4534716"/>
                <a:ext cx="689217" cy="648072"/>
              </a:xfrm>
              <a:prstGeom prst="line">
                <a:avLst/>
              </a:prstGeom>
              <a:ln w="63500">
                <a:solidFill>
                  <a:srgbClr val="11860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flipH="1" flipV="1">
                <a:off x="6972266" y="4534716"/>
                <a:ext cx="648072" cy="648072"/>
              </a:xfrm>
              <a:prstGeom prst="line">
                <a:avLst/>
              </a:prstGeom>
              <a:ln w="63500">
                <a:solidFill>
                  <a:srgbClr val="11860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Прямая соединительная линия 38"/>
            <p:cNvCxnSpPr/>
            <p:nvPr/>
          </p:nvCxnSpPr>
          <p:spPr>
            <a:xfrm flipV="1">
              <a:off x="2039376" y="4077072"/>
              <a:ext cx="4041038" cy="2"/>
            </a:xfrm>
            <a:prstGeom prst="line">
              <a:avLst/>
            </a:prstGeom>
            <a:ln w="63500">
              <a:solidFill>
                <a:srgbClr val="1186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flipV="1">
              <a:off x="6081719" y="3508987"/>
              <a:ext cx="5276" cy="568087"/>
            </a:xfrm>
            <a:prstGeom prst="line">
              <a:avLst/>
            </a:prstGeom>
            <a:ln w="63500">
              <a:solidFill>
                <a:srgbClr val="1186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flipV="1">
              <a:off x="2034100" y="3508987"/>
              <a:ext cx="5276" cy="568087"/>
            </a:xfrm>
            <a:prstGeom prst="line">
              <a:avLst/>
            </a:prstGeom>
            <a:ln w="63500">
              <a:solidFill>
                <a:srgbClr val="1186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6"/>
          <p:cNvGrpSpPr/>
          <p:nvPr/>
        </p:nvGrpSpPr>
        <p:grpSpPr>
          <a:xfrm>
            <a:off x="1050581" y="2042489"/>
            <a:ext cx="6736334" cy="2351521"/>
            <a:chOff x="1247041" y="2018891"/>
            <a:chExt cx="6736334" cy="2351521"/>
          </a:xfrm>
        </p:grpSpPr>
        <p:grpSp>
          <p:nvGrpSpPr>
            <p:cNvPr id="47" name="Группа 46"/>
            <p:cNvGrpSpPr/>
            <p:nvPr/>
          </p:nvGrpSpPr>
          <p:grpSpPr>
            <a:xfrm>
              <a:off x="1247041" y="2018891"/>
              <a:ext cx="6736334" cy="2351521"/>
              <a:chOff x="1342974" y="2091964"/>
              <a:chExt cx="6736334" cy="2351521"/>
            </a:xfrm>
          </p:grpSpPr>
          <p:grpSp>
            <p:nvGrpSpPr>
              <p:cNvPr id="31" name="Группа 30"/>
              <p:cNvGrpSpPr/>
              <p:nvPr/>
            </p:nvGrpSpPr>
            <p:grpSpPr>
              <a:xfrm>
                <a:off x="1342974" y="2091964"/>
                <a:ext cx="6736334" cy="2351521"/>
                <a:chOff x="3698843" y="4268353"/>
                <a:chExt cx="5400599" cy="2351521"/>
              </a:xfrm>
            </p:grpSpPr>
            <p:grpSp>
              <p:nvGrpSpPr>
                <p:cNvPr id="32" name="Группа 31"/>
                <p:cNvGrpSpPr/>
                <p:nvPr/>
              </p:nvGrpSpPr>
              <p:grpSpPr>
                <a:xfrm>
                  <a:off x="3698843" y="4268353"/>
                  <a:ext cx="5400599" cy="2351521"/>
                  <a:chOff x="3000230" y="4334923"/>
                  <a:chExt cx="5400599" cy="2351521"/>
                </a:xfrm>
              </p:grpSpPr>
              <p:sp>
                <p:nvSpPr>
                  <p:cNvPr id="36" name="Прямоугольник 35"/>
                  <p:cNvSpPr/>
                  <p:nvPr/>
                </p:nvSpPr>
                <p:spPr>
                  <a:xfrm>
                    <a:off x="3000230" y="4334923"/>
                    <a:ext cx="5400599" cy="235152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uk-UA" sz="12000" b="1" dirty="0" smtClean="0">
                        <a:solidFill>
                          <a:schemeClr val="tx1"/>
                        </a:solidFill>
                      </a:rPr>
                      <a:t>пролісок</a:t>
                    </a:r>
                    <a:endParaRPr lang="ru-RU" sz="120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7" name="Прямоугольник 36"/>
                  <p:cNvSpPr/>
                  <p:nvPr/>
                </p:nvSpPr>
                <p:spPr>
                  <a:xfrm>
                    <a:off x="7735124" y="5186884"/>
                    <a:ext cx="582228" cy="1008112"/>
                  </a:xfrm>
                  <a:prstGeom prst="rect">
                    <a:avLst/>
                  </a:prstGeom>
                  <a:solidFill>
                    <a:schemeClr val="bg1"/>
                  </a:solidFill>
                  <a:ln w="63500">
                    <a:solidFill>
                      <a:srgbClr val="11860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33" name="Арка 32"/>
                <p:cNvSpPr/>
                <p:nvPr/>
              </p:nvSpPr>
              <p:spPr>
                <a:xfrm>
                  <a:off x="5823372" y="4658417"/>
                  <a:ext cx="1394275" cy="480186"/>
                </a:xfrm>
                <a:prstGeom prst="blockArc">
                  <a:avLst/>
                </a:prstGeom>
                <a:solidFill>
                  <a:srgbClr val="11860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4" name="Прямая соединительная линия 33"/>
                <p:cNvCxnSpPr/>
                <p:nvPr/>
              </p:nvCxnSpPr>
              <p:spPr>
                <a:xfrm flipV="1">
                  <a:off x="7335332" y="4589754"/>
                  <a:ext cx="541891" cy="593034"/>
                </a:xfrm>
                <a:prstGeom prst="line">
                  <a:avLst/>
                </a:prstGeom>
                <a:ln w="63500">
                  <a:solidFill>
                    <a:srgbClr val="1186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Прямая соединительная линия 34"/>
                <p:cNvCxnSpPr/>
                <p:nvPr/>
              </p:nvCxnSpPr>
              <p:spPr>
                <a:xfrm flipH="1" flipV="1">
                  <a:off x="7877222" y="4563925"/>
                  <a:ext cx="463918" cy="618863"/>
                </a:xfrm>
                <a:prstGeom prst="line">
                  <a:avLst/>
                </a:prstGeom>
                <a:ln w="63500">
                  <a:solidFill>
                    <a:srgbClr val="1186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0" name="Прямая соединительная линия 39"/>
              <p:cNvCxnSpPr/>
              <p:nvPr/>
            </p:nvCxnSpPr>
            <p:spPr>
              <a:xfrm>
                <a:off x="1504113" y="2588382"/>
                <a:ext cx="2288075" cy="12238"/>
              </a:xfrm>
              <a:prstGeom prst="line">
                <a:avLst/>
              </a:prstGeom>
              <a:ln w="63500">
                <a:solidFill>
                  <a:srgbClr val="11860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>
              <a:xfrm flipV="1">
                <a:off x="3792189" y="2577142"/>
                <a:ext cx="5276" cy="568087"/>
              </a:xfrm>
              <a:prstGeom prst="line">
                <a:avLst/>
              </a:prstGeom>
              <a:ln w="63500">
                <a:solidFill>
                  <a:srgbClr val="11860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Прямая соединительная линия 28"/>
            <p:cNvCxnSpPr/>
            <p:nvPr/>
          </p:nvCxnSpPr>
          <p:spPr>
            <a:xfrm flipV="1">
              <a:off x="1275047" y="3878964"/>
              <a:ext cx="5757198" cy="20303"/>
            </a:xfrm>
            <a:prstGeom prst="line">
              <a:avLst/>
            </a:prstGeom>
            <a:ln w="63500">
              <a:solidFill>
                <a:srgbClr val="1186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flipV="1">
              <a:off x="7032245" y="3331180"/>
              <a:ext cx="5276" cy="568087"/>
            </a:xfrm>
            <a:prstGeom prst="line">
              <a:avLst/>
            </a:prstGeom>
            <a:ln w="63500">
              <a:solidFill>
                <a:srgbClr val="1186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V="1">
              <a:off x="1269771" y="3369286"/>
              <a:ext cx="5276" cy="568087"/>
            </a:xfrm>
            <a:prstGeom prst="line">
              <a:avLst/>
            </a:prstGeom>
            <a:ln w="63500">
              <a:solidFill>
                <a:srgbClr val="1186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9426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179512" y="188640"/>
            <a:ext cx="7344816" cy="6408712"/>
            <a:chOff x="179512" y="188640"/>
            <a:chExt cx="7344816" cy="6408712"/>
          </a:xfrm>
        </p:grpSpPr>
        <p:sp>
          <p:nvSpPr>
            <p:cNvPr id="8" name="Вертикальный свиток 7"/>
            <p:cNvSpPr/>
            <p:nvPr/>
          </p:nvSpPr>
          <p:spPr>
            <a:xfrm>
              <a:off x="179512" y="188640"/>
              <a:ext cx="7344816" cy="6408712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4000" b="1" dirty="0" smtClean="0">
                  <a:solidFill>
                    <a:schemeClr val="tx1"/>
                  </a:solidFill>
                </a:rPr>
                <a:t>Алгоритм </a:t>
              </a:r>
            </a:p>
            <a:p>
              <a:pPr algn="ctr"/>
              <a:r>
                <a:rPr lang="uk-UA" sz="4000" b="1" dirty="0" smtClean="0">
                  <a:solidFill>
                    <a:schemeClr val="tx1"/>
                  </a:solidFill>
                </a:rPr>
                <a:t>визначення основи:</a:t>
              </a:r>
            </a:p>
            <a:p>
              <a:pPr algn="ctr"/>
              <a:endParaRPr lang="uk-UA" sz="4000" b="1" dirty="0" smtClean="0">
                <a:solidFill>
                  <a:schemeClr val="tx1"/>
                </a:solidFill>
              </a:endParaRPr>
            </a:p>
            <a:p>
              <a:pPr marL="742950" indent="-742950">
                <a:buAutoNum type="arabicPeriod"/>
              </a:pPr>
              <a:r>
                <a:rPr lang="uk-UA" sz="4000" b="1" dirty="0" smtClean="0">
                  <a:solidFill>
                    <a:schemeClr val="tx1"/>
                  </a:solidFill>
                </a:rPr>
                <a:t>Прочитати слово.</a:t>
              </a:r>
            </a:p>
            <a:p>
              <a:pPr marL="742950" indent="-742950">
                <a:buAutoNum type="arabicPeriod"/>
              </a:pPr>
              <a:r>
                <a:rPr lang="uk-UA" sz="4000" b="1" dirty="0" smtClean="0">
                  <a:solidFill>
                    <a:schemeClr val="tx1"/>
                  </a:solidFill>
                </a:rPr>
                <a:t>Виділити закінчення.</a:t>
              </a:r>
            </a:p>
            <a:p>
              <a:r>
                <a:rPr lang="uk-UA" sz="4000" b="1" dirty="0" smtClean="0">
                  <a:solidFill>
                    <a:schemeClr val="tx1"/>
                  </a:solidFill>
                </a:rPr>
                <a:t>3. Позначити основу так:</a:t>
              </a:r>
            </a:p>
            <a:p>
              <a:pPr algn="ctr"/>
              <a:endParaRPr lang="ru-RU" dirty="0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2195736" y="5733256"/>
              <a:ext cx="0" cy="504056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H="1" flipV="1">
              <a:off x="2168961" y="6197015"/>
              <a:ext cx="2563068" cy="12745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4716016" y="5733256"/>
              <a:ext cx="0" cy="504056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266" name="Picture 2" descr="Картинки по запросу джейк и пираты нетландии иззи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634">
                        <a14:foregroundMark x1="39927" y1="32506" x2="39927" y2="32506"/>
                        <a14:foregroundMark x1="59707" y1="37246" x2="59707" y2="37246"/>
                        <a14:foregroundMark x1="64103" y1="37698" x2="64103" y2="37698"/>
                        <a14:foregroundMark x1="58242" y1="40632" x2="58242" y2="406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031571"/>
            <a:ext cx="2854699" cy="463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63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0"/>
            <a:ext cx="9144000" cy="68546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37" y="-387424"/>
            <a:ext cx="3720289" cy="206476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93935" y="644956"/>
            <a:ext cx="31244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Основа слова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2" name="Группа 2051"/>
          <p:cNvGrpSpPr/>
          <p:nvPr/>
        </p:nvGrpSpPr>
        <p:grpSpPr>
          <a:xfrm>
            <a:off x="2111329" y="1854087"/>
            <a:ext cx="4589760" cy="3108252"/>
            <a:chOff x="2111329" y="1854087"/>
            <a:chExt cx="4589760" cy="3108252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2147364" y="1854087"/>
              <a:ext cx="1592167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uk-UA" sz="30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дружб</a:t>
              </a:r>
              <a:endParaRPr lang="ru-RU" sz="3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201304" y="2421443"/>
              <a:ext cx="1361270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uk-UA" sz="3000" b="1" cap="all" spc="0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сонц</a:t>
              </a:r>
              <a:endParaRPr lang="ru-RU" sz="3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131283" y="3101395"/>
              <a:ext cx="1156086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30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сніг</a:t>
              </a:r>
              <a:endParaRPr lang="ru-RU" sz="3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196502" y="4379723"/>
              <a:ext cx="1792222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uk-UA" sz="3000" b="1" cap="all" spc="0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веселк</a:t>
              </a:r>
              <a:endParaRPr lang="ru-RU" sz="3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111329" y="3692107"/>
              <a:ext cx="1386918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uk-UA" sz="3000" b="1" cap="all" spc="0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чемн</a:t>
              </a:r>
              <a:endParaRPr lang="ru-RU" sz="3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921663" y="3104894"/>
              <a:ext cx="1319913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uk-UA" sz="30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пірат</a:t>
              </a:r>
              <a:endParaRPr lang="ru-RU" sz="3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4882963" y="3730263"/>
              <a:ext cx="1555298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uk-UA" sz="30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яблук</a:t>
              </a:r>
              <a:endParaRPr lang="ru-RU" sz="3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882963" y="2526799"/>
              <a:ext cx="1818126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uk-UA" sz="3000" b="1" cap="all" spc="0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смілив</a:t>
              </a:r>
              <a:endParaRPr lang="ru-RU" sz="3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4887901" y="1854087"/>
              <a:ext cx="1295611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uk-UA" sz="30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слив</a:t>
              </a:r>
              <a:endParaRPr lang="ru-RU" sz="3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882965" y="4408341"/>
              <a:ext cx="1244251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uk-UA" sz="30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знак</a:t>
              </a:r>
              <a:endParaRPr lang="ru-RU" sz="3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Блок-схема: процесс 22"/>
          <p:cNvSpPr/>
          <p:nvPr/>
        </p:nvSpPr>
        <p:spPr>
          <a:xfrm>
            <a:off x="3640272" y="1933652"/>
            <a:ext cx="444854" cy="435393"/>
          </a:xfrm>
          <a:prstGeom prst="flowChartProcess">
            <a:avLst/>
          </a:prstGeom>
          <a:solidFill>
            <a:schemeClr val="bg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571578" y="1854087"/>
            <a:ext cx="46198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uk-UA" sz="3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3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351005" y="2421443"/>
            <a:ext cx="44114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uk-UA" sz="3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endParaRPr lang="ru-RU" sz="3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Блок-схема: процесс 28"/>
          <p:cNvSpPr/>
          <p:nvPr/>
        </p:nvSpPr>
        <p:spPr>
          <a:xfrm>
            <a:off x="3443088" y="2490762"/>
            <a:ext cx="444854" cy="435393"/>
          </a:xfrm>
          <a:prstGeom prst="flowChartProcess">
            <a:avLst/>
          </a:prstGeom>
          <a:solidFill>
            <a:schemeClr val="bg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процесс 30"/>
          <p:cNvSpPr/>
          <p:nvPr/>
        </p:nvSpPr>
        <p:spPr>
          <a:xfrm>
            <a:off x="3275820" y="3170170"/>
            <a:ext cx="444854" cy="435393"/>
          </a:xfrm>
          <a:prstGeom prst="flowChartProcess">
            <a:avLst/>
          </a:prstGeom>
          <a:solidFill>
            <a:schemeClr val="bg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лок-схема: процесс 31"/>
          <p:cNvSpPr/>
          <p:nvPr/>
        </p:nvSpPr>
        <p:spPr>
          <a:xfrm>
            <a:off x="3027668" y="3170171"/>
            <a:ext cx="637847" cy="477074"/>
          </a:xfrm>
          <a:prstGeom prst="flowChartProcess">
            <a:avLst/>
          </a:prstGeom>
          <a:solidFill>
            <a:schemeClr val="bg1">
              <a:alpha val="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342001" y="3692107"/>
            <a:ext cx="44114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uk-UA" sz="3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endParaRPr lang="ru-RU" sz="3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809533" y="4377634"/>
            <a:ext cx="46198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uk-UA" sz="3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3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952519" y="1854087"/>
            <a:ext cx="46198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uk-UA" sz="3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3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488921" y="2518785"/>
            <a:ext cx="78418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uk-UA" sz="3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ий</a:t>
            </a:r>
            <a:endParaRPr lang="ru-RU" sz="3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261637" y="3730263"/>
            <a:ext cx="48442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uk-UA" sz="3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endParaRPr lang="ru-RU" sz="3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891559" y="3114877"/>
            <a:ext cx="866434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3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Блок-схема: процесс 40"/>
          <p:cNvSpPr/>
          <p:nvPr/>
        </p:nvSpPr>
        <p:spPr>
          <a:xfrm>
            <a:off x="6043100" y="4488296"/>
            <a:ext cx="444854" cy="435393"/>
          </a:xfrm>
          <a:prstGeom prst="flowChartProcess">
            <a:avLst/>
          </a:prstGeom>
          <a:solidFill>
            <a:schemeClr val="bg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Блок-схема: процесс 41"/>
          <p:cNvSpPr/>
          <p:nvPr/>
        </p:nvSpPr>
        <p:spPr>
          <a:xfrm>
            <a:off x="6211299" y="3148607"/>
            <a:ext cx="518654" cy="435393"/>
          </a:xfrm>
          <a:prstGeom prst="flowChartProcess">
            <a:avLst/>
          </a:prstGeom>
          <a:solidFill>
            <a:schemeClr val="bg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Блок-схема: процесс 42"/>
          <p:cNvSpPr/>
          <p:nvPr/>
        </p:nvSpPr>
        <p:spPr>
          <a:xfrm>
            <a:off x="6371795" y="3810712"/>
            <a:ext cx="444854" cy="435393"/>
          </a:xfrm>
          <a:prstGeom prst="flowChartProcess">
            <a:avLst/>
          </a:prstGeom>
          <a:solidFill>
            <a:schemeClr val="bg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Блок-схема: процесс 43"/>
          <p:cNvSpPr/>
          <p:nvPr/>
        </p:nvSpPr>
        <p:spPr>
          <a:xfrm>
            <a:off x="6594222" y="2578087"/>
            <a:ext cx="678888" cy="450850"/>
          </a:xfrm>
          <a:prstGeom prst="flowChartProcess">
            <a:avLst/>
          </a:prstGeom>
          <a:solidFill>
            <a:schemeClr val="bg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Блок-схема: процесс 44"/>
          <p:cNvSpPr/>
          <p:nvPr/>
        </p:nvSpPr>
        <p:spPr>
          <a:xfrm>
            <a:off x="6025772" y="1913389"/>
            <a:ext cx="444854" cy="435393"/>
          </a:xfrm>
          <a:prstGeom prst="flowChartProcess">
            <a:avLst/>
          </a:prstGeom>
          <a:solidFill>
            <a:schemeClr val="bg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Блок-схема: процесс 45"/>
          <p:cNvSpPr/>
          <p:nvPr/>
        </p:nvSpPr>
        <p:spPr>
          <a:xfrm>
            <a:off x="3885225" y="4461866"/>
            <a:ext cx="444854" cy="435393"/>
          </a:xfrm>
          <a:prstGeom prst="flowChartProcess">
            <a:avLst/>
          </a:prstGeom>
          <a:solidFill>
            <a:schemeClr val="bg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Блок-схема: процесс 48"/>
          <p:cNvSpPr/>
          <p:nvPr/>
        </p:nvSpPr>
        <p:spPr>
          <a:xfrm>
            <a:off x="3417845" y="3751409"/>
            <a:ext cx="444854" cy="435393"/>
          </a:xfrm>
          <a:prstGeom prst="flowChartProcess">
            <a:avLst/>
          </a:prstGeom>
          <a:solidFill>
            <a:schemeClr val="bg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Блок-схема: процесс 49"/>
          <p:cNvSpPr/>
          <p:nvPr/>
        </p:nvSpPr>
        <p:spPr>
          <a:xfrm>
            <a:off x="5740086" y="3190822"/>
            <a:ext cx="774260" cy="394088"/>
          </a:xfrm>
          <a:prstGeom prst="flowChartProcess">
            <a:avLst/>
          </a:prstGeom>
          <a:solidFill>
            <a:schemeClr val="bg1">
              <a:alpha val="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Блок-схема: процесс 50"/>
          <p:cNvSpPr/>
          <p:nvPr/>
        </p:nvSpPr>
        <p:spPr>
          <a:xfrm>
            <a:off x="6091788" y="4488296"/>
            <a:ext cx="774260" cy="394088"/>
          </a:xfrm>
          <a:prstGeom prst="flowChartProcess">
            <a:avLst/>
          </a:prstGeom>
          <a:solidFill>
            <a:schemeClr val="bg1">
              <a:alpha val="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2131283" y="2216645"/>
            <a:ext cx="1498556" cy="152400"/>
            <a:chOff x="6025772" y="1015776"/>
            <a:chExt cx="1498556" cy="152400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6025772" y="1168176"/>
              <a:ext cx="1498556" cy="0"/>
            </a:xfrm>
            <a:prstGeom prst="line">
              <a:avLst/>
            </a:prstGeom>
            <a:ln w="63500">
              <a:solidFill>
                <a:srgbClr val="118608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flipV="1">
              <a:off x="6049303" y="1015776"/>
              <a:ext cx="0" cy="152400"/>
            </a:xfrm>
            <a:prstGeom prst="line">
              <a:avLst/>
            </a:prstGeom>
            <a:ln w="63500">
              <a:solidFill>
                <a:srgbClr val="118608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 flipV="1">
              <a:off x="7524328" y="1015776"/>
              <a:ext cx="0" cy="152400"/>
            </a:xfrm>
            <a:prstGeom prst="line">
              <a:avLst/>
            </a:prstGeom>
            <a:ln w="63500">
              <a:solidFill>
                <a:srgbClr val="118608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56" name="Группа 55"/>
          <p:cNvGrpSpPr/>
          <p:nvPr/>
        </p:nvGrpSpPr>
        <p:grpSpPr>
          <a:xfrm>
            <a:off x="2196502" y="2773755"/>
            <a:ext cx="1301270" cy="152400"/>
            <a:chOff x="6025772" y="1015776"/>
            <a:chExt cx="1498556" cy="152400"/>
          </a:xfrm>
        </p:grpSpPr>
        <p:cxnSp>
          <p:nvCxnSpPr>
            <p:cNvPr id="57" name="Прямая соединительная линия 56"/>
            <p:cNvCxnSpPr/>
            <p:nvPr/>
          </p:nvCxnSpPr>
          <p:spPr>
            <a:xfrm>
              <a:off x="6025772" y="1168176"/>
              <a:ext cx="1498556" cy="0"/>
            </a:xfrm>
            <a:prstGeom prst="line">
              <a:avLst/>
            </a:prstGeom>
            <a:ln w="63500">
              <a:solidFill>
                <a:srgbClr val="118608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 flipV="1">
              <a:off x="6049303" y="1015776"/>
              <a:ext cx="0" cy="152400"/>
            </a:xfrm>
            <a:prstGeom prst="line">
              <a:avLst/>
            </a:prstGeom>
            <a:ln w="63500">
              <a:solidFill>
                <a:srgbClr val="118608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 flipV="1">
              <a:off x="7524328" y="1015776"/>
              <a:ext cx="0" cy="152400"/>
            </a:xfrm>
            <a:prstGeom prst="line">
              <a:avLst/>
            </a:prstGeom>
            <a:ln w="63500">
              <a:solidFill>
                <a:srgbClr val="118608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60" name="Группа 59"/>
          <p:cNvGrpSpPr/>
          <p:nvPr/>
        </p:nvGrpSpPr>
        <p:grpSpPr>
          <a:xfrm>
            <a:off x="2111329" y="3435522"/>
            <a:ext cx="1113746" cy="223370"/>
            <a:chOff x="6025772" y="1015776"/>
            <a:chExt cx="1498556" cy="152400"/>
          </a:xfrm>
        </p:grpSpPr>
        <p:cxnSp>
          <p:nvCxnSpPr>
            <p:cNvPr id="61" name="Прямая соединительная линия 60"/>
            <p:cNvCxnSpPr/>
            <p:nvPr/>
          </p:nvCxnSpPr>
          <p:spPr>
            <a:xfrm>
              <a:off x="6025772" y="1168176"/>
              <a:ext cx="1498556" cy="0"/>
            </a:xfrm>
            <a:prstGeom prst="line">
              <a:avLst/>
            </a:prstGeom>
            <a:ln w="63500">
              <a:solidFill>
                <a:srgbClr val="118608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flipV="1">
              <a:off x="6049303" y="1015776"/>
              <a:ext cx="0" cy="152400"/>
            </a:xfrm>
            <a:prstGeom prst="line">
              <a:avLst/>
            </a:prstGeom>
            <a:ln w="63500">
              <a:solidFill>
                <a:srgbClr val="118608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flipV="1">
              <a:off x="7524328" y="1015776"/>
              <a:ext cx="0" cy="152400"/>
            </a:xfrm>
            <a:prstGeom prst="line">
              <a:avLst/>
            </a:prstGeom>
            <a:ln w="63500">
              <a:solidFill>
                <a:srgbClr val="118608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64" name="Группа 63"/>
          <p:cNvGrpSpPr/>
          <p:nvPr/>
        </p:nvGrpSpPr>
        <p:grpSpPr>
          <a:xfrm>
            <a:off x="2085296" y="4048299"/>
            <a:ext cx="1301270" cy="152400"/>
            <a:chOff x="6025772" y="1015776"/>
            <a:chExt cx="1498556" cy="152400"/>
          </a:xfrm>
        </p:grpSpPr>
        <p:cxnSp>
          <p:nvCxnSpPr>
            <p:cNvPr id="65" name="Прямая соединительная линия 64"/>
            <p:cNvCxnSpPr/>
            <p:nvPr/>
          </p:nvCxnSpPr>
          <p:spPr>
            <a:xfrm>
              <a:off x="6025772" y="1168176"/>
              <a:ext cx="1498556" cy="0"/>
            </a:xfrm>
            <a:prstGeom prst="line">
              <a:avLst/>
            </a:prstGeom>
            <a:ln w="63500">
              <a:solidFill>
                <a:srgbClr val="118608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 flipV="1">
              <a:off x="6049303" y="1015776"/>
              <a:ext cx="0" cy="152400"/>
            </a:xfrm>
            <a:prstGeom prst="line">
              <a:avLst/>
            </a:prstGeom>
            <a:ln w="63500">
              <a:solidFill>
                <a:srgbClr val="118608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 flipV="1">
              <a:off x="7524328" y="1015776"/>
              <a:ext cx="0" cy="152400"/>
            </a:xfrm>
            <a:prstGeom prst="line">
              <a:avLst/>
            </a:prstGeom>
            <a:ln w="63500">
              <a:solidFill>
                <a:srgbClr val="118608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68" name="Группа 67"/>
          <p:cNvGrpSpPr/>
          <p:nvPr/>
        </p:nvGrpSpPr>
        <p:grpSpPr>
          <a:xfrm>
            <a:off x="2216935" y="4754711"/>
            <a:ext cx="1661337" cy="142548"/>
            <a:chOff x="6025772" y="1015776"/>
            <a:chExt cx="1498556" cy="152400"/>
          </a:xfrm>
        </p:grpSpPr>
        <p:cxnSp>
          <p:nvCxnSpPr>
            <p:cNvPr id="69" name="Прямая соединительная линия 68"/>
            <p:cNvCxnSpPr/>
            <p:nvPr/>
          </p:nvCxnSpPr>
          <p:spPr>
            <a:xfrm>
              <a:off x="6025772" y="1168176"/>
              <a:ext cx="1498556" cy="0"/>
            </a:xfrm>
            <a:prstGeom prst="line">
              <a:avLst/>
            </a:prstGeom>
            <a:ln w="63500">
              <a:solidFill>
                <a:srgbClr val="118608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 flipV="1">
              <a:off x="6049303" y="1015776"/>
              <a:ext cx="0" cy="152400"/>
            </a:xfrm>
            <a:prstGeom prst="line">
              <a:avLst/>
            </a:prstGeom>
            <a:ln w="63500">
              <a:solidFill>
                <a:srgbClr val="118608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flipV="1">
              <a:off x="7524328" y="1015776"/>
              <a:ext cx="0" cy="152400"/>
            </a:xfrm>
            <a:prstGeom prst="line">
              <a:avLst/>
            </a:prstGeom>
            <a:ln w="63500">
              <a:solidFill>
                <a:srgbClr val="118608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72" name="Группа 71"/>
          <p:cNvGrpSpPr/>
          <p:nvPr/>
        </p:nvGrpSpPr>
        <p:grpSpPr>
          <a:xfrm>
            <a:off x="4882963" y="2226497"/>
            <a:ext cx="1156598" cy="142548"/>
            <a:chOff x="6025772" y="1015776"/>
            <a:chExt cx="1498556" cy="152400"/>
          </a:xfrm>
        </p:grpSpPr>
        <p:cxnSp>
          <p:nvCxnSpPr>
            <p:cNvPr id="73" name="Прямая соединительная линия 72"/>
            <p:cNvCxnSpPr/>
            <p:nvPr/>
          </p:nvCxnSpPr>
          <p:spPr>
            <a:xfrm>
              <a:off x="6025772" y="1168176"/>
              <a:ext cx="1498556" cy="0"/>
            </a:xfrm>
            <a:prstGeom prst="line">
              <a:avLst/>
            </a:prstGeom>
            <a:ln w="63500">
              <a:solidFill>
                <a:srgbClr val="118608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flipV="1">
              <a:off x="6049303" y="1015776"/>
              <a:ext cx="0" cy="152400"/>
            </a:xfrm>
            <a:prstGeom prst="line">
              <a:avLst/>
            </a:prstGeom>
            <a:ln w="63500">
              <a:solidFill>
                <a:srgbClr val="118608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 flipV="1">
              <a:off x="7524328" y="1015776"/>
              <a:ext cx="0" cy="152400"/>
            </a:xfrm>
            <a:prstGeom prst="line">
              <a:avLst/>
            </a:prstGeom>
            <a:ln w="63500">
              <a:solidFill>
                <a:srgbClr val="118608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76" name="Группа 75"/>
          <p:cNvGrpSpPr/>
          <p:nvPr/>
        </p:nvGrpSpPr>
        <p:grpSpPr>
          <a:xfrm>
            <a:off x="4940306" y="2899241"/>
            <a:ext cx="1653916" cy="129696"/>
            <a:chOff x="6025772" y="1015776"/>
            <a:chExt cx="1498556" cy="152400"/>
          </a:xfrm>
        </p:grpSpPr>
        <p:cxnSp>
          <p:nvCxnSpPr>
            <p:cNvPr id="77" name="Прямая соединительная линия 76"/>
            <p:cNvCxnSpPr/>
            <p:nvPr/>
          </p:nvCxnSpPr>
          <p:spPr>
            <a:xfrm>
              <a:off x="6025772" y="1168176"/>
              <a:ext cx="1498556" cy="0"/>
            </a:xfrm>
            <a:prstGeom prst="line">
              <a:avLst/>
            </a:prstGeom>
            <a:ln w="63500">
              <a:solidFill>
                <a:srgbClr val="118608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 flipV="1">
              <a:off x="6049303" y="1015776"/>
              <a:ext cx="0" cy="152400"/>
            </a:xfrm>
            <a:prstGeom prst="line">
              <a:avLst/>
            </a:prstGeom>
            <a:ln w="63500">
              <a:solidFill>
                <a:srgbClr val="118608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 flipV="1">
              <a:off x="7524328" y="1015776"/>
              <a:ext cx="0" cy="152400"/>
            </a:xfrm>
            <a:prstGeom prst="line">
              <a:avLst/>
            </a:prstGeom>
            <a:ln w="63500">
              <a:solidFill>
                <a:srgbClr val="118608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80" name="Группа 79"/>
          <p:cNvGrpSpPr/>
          <p:nvPr/>
        </p:nvGrpSpPr>
        <p:grpSpPr>
          <a:xfrm>
            <a:off x="4854455" y="3483930"/>
            <a:ext cx="1301270" cy="152400"/>
            <a:chOff x="6025772" y="1015776"/>
            <a:chExt cx="1498556" cy="152400"/>
          </a:xfrm>
        </p:grpSpPr>
        <p:cxnSp>
          <p:nvCxnSpPr>
            <p:cNvPr id="81" name="Прямая соединительная линия 80"/>
            <p:cNvCxnSpPr/>
            <p:nvPr/>
          </p:nvCxnSpPr>
          <p:spPr>
            <a:xfrm>
              <a:off x="6025772" y="1168176"/>
              <a:ext cx="1498556" cy="0"/>
            </a:xfrm>
            <a:prstGeom prst="line">
              <a:avLst/>
            </a:prstGeom>
            <a:ln w="63500">
              <a:solidFill>
                <a:srgbClr val="118608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 flipV="1">
              <a:off x="6049303" y="1015776"/>
              <a:ext cx="0" cy="152400"/>
            </a:xfrm>
            <a:prstGeom prst="line">
              <a:avLst/>
            </a:prstGeom>
            <a:ln w="63500">
              <a:solidFill>
                <a:srgbClr val="118608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 flipV="1">
              <a:off x="7524328" y="1015776"/>
              <a:ext cx="0" cy="152400"/>
            </a:xfrm>
            <a:prstGeom prst="line">
              <a:avLst/>
            </a:prstGeom>
            <a:ln w="63500">
              <a:solidFill>
                <a:srgbClr val="118608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84" name="Группа 83"/>
          <p:cNvGrpSpPr/>
          <p:nvPr/>
        </p:nvGrpSpPr>
        <p:grpSpPr>
          <a:xfrm>
            <a:off x="4854455" y="4093705"/>
            <a:ext cx="1456792" cy="190556"/>
            <a:chOff x="6025772" y="1015776"/>
            <a:chExt cx="1498556" cy="152400"/>
          </a:xfrm>
        </p:grpSpPr>
        <p:cxnSp>
          <p:nvCxnSpPr>
            <p:cNvPr id="85" name="Прямая соединительная линия 84"/>
            <p:cNvCxnSpPr/>
            <p:nvPr/>
          </p:nvCxnSpPr>
          <p:spPr>
            <a:xfrm>
              <a:off x="6025772" y="1168176"/>
              <a:ext cx="1498556" cy="0"/>
            </a:xfrm>
            <a:prstGeom prst="line">
              <a:avLst/>
            </a:prstGeom>
            <a:ln w="63500">
              <a:solidFill>
                <a:srgbClr val="118608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/>
            <p:nvPr/>
          </p:nvCxnSpPr>
          <p:spPr>
            <a:xfrm flipV="1">
              <a:off x="6049303" y="1015776"/>
              <a:ext cx="0" cy="152400"/>
            </a:xfrm>
            <a:prstGeom prst="line">
              <a:avLst/>
            </a:prstGeom>
            <a:ln w="63500">
              <a:solidFill>
                <a:srgbClr val="118608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/>
          </p:nvCxnSpPr>
          <p:spPr>
            <a:xfrm flipV="1">
              <a:off x="7524328" y="1015776"/>
              <a:ext cx="0" cy="152400"/>
            </a:xfrm>
            <a:prstGeom prst="line">
              <a:avLst/>
            </a:prstGeom>
            <a:ln w="63500">
              <a:solidFill>
                <a:srgbClr val="118608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88" name="Группа 87"/>
          <p:cNvGrpSpPr/>
          <p:nvPr/>
        </p:nvGrpSpPr>
        <p:grpSpPr>
          <a:xfrm>
            <a:off x="4874888" y="4781461"/>
            <a:ext cx="1150884" cy="180878"/>
            <a:chOff x="6025772" y="1015776"/>
            <a:chExt cx="1498556" cy="152400"/>
          </a:xfrm>
        </p:grpSpPr>
        <p:cxnSp>
          <p:nvCxnSpPr>
            <p:cNvPr id="89" name="Прямая соединительная линия 88"/>
            <p:cNvCxnSpPr/>
            <p:nvPr/>
          </p:nvCxnSpPr>
          <p:spPr>
            <a:xfrm>
              <a:off x="6025772" y="1168176"/>
              <a:ext cx="1498556" cy="0"/>
            </a:xfrm>
            <a:prstGeom prst="line">
              <a:avLst/>
            </a:prstGeom>
            <a:ln w="63500">
              <a:solidFill>
                <a:srgbClr val="118608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/>
            <p:nvPr/>
          </p:nvCxnSpPr>
          <p:spPr>
            <a:xfrm flipV="1">
              <a:off x="6049303" y="1015776"/>
              <a:ext cx="0" cy="152400"/>
            </a:xfrm>
            <a:prstGeom prst="line">
              <a:avLst/>
            </a:prstGeom>
            <a:ln w="63500">
              <a:solidFill>
                <a:srgbClr val="118608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/>
            <p:cNvCxnSpPr/>
            <p:nvPr/>
          </p:nvCxnSpPr>
          <p:spPr>
            <a:xfrm flipV="1">
              <a:off x="7524328" y="1015776"/>
              <a:ext cx="0" cy="152400"/>
            </a:xfrm>
            <a:prstGeom prst="line">
              <a:avLst/>
            </a:prstGeom>
            <a:ln w="63500">
              <a:solidFill>
                <a:srgbClr val="118608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2053" name="WavLibraryNet_Sound1634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24528" y="1607045"/>
            <a:ext cx="609600" cy="609600"/>
          </a:xfrm>
          <a:prstGeom prst="rect">
            <a:avLst/>
          </a:prstGeom>
        </p:spPr>
      </p:pic>
      <p:pic>
        <p:nvPicPr>
          <p:cNvPr id="92" name="Picture 4" descr="Картинки по запросу джейк и пираты нетландии иззи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9859" y1="43939" x2="29859" y2="43939"/>
                        <a14:foregroundMark x1="32958" y1="43939" x2="32958" y2="43939"/>
                        <a14:foregroundMark x1="18310" y1="38636" x2="18310" y2="38636"/>
                        <a14:foregroundMark x1="61972" y1="37500" x2="61972" y2="37500"/>
                        <a14:foregroundMark x1="24789" y1="73485" x2="24789" y2="73485"/>
                        <a14:foregroundMark x1="28451" y1="83333" x2="28451" y2="83333"/>
                        <a14:foregroundMark x1="34085" y1="94318" x2="34085" y2="94318"/>
                        <a14:foregroundMark x1="27606" y1="87121" x2="27606" y2="87121"/>
                        <a14:foregroundMark x1="27887" y1="73106" x2="27887" y2="73106"/>
                        <a14:foregroundMark x1="17183" y1="80303" x2="17183" y2="80303"/>
                        <a14:foregroundMark x1="14648" y1="87121" x2="14648" y2="87121"/>
                        <a14:foregroundMark x1="9577" y1="64015" x2="9577" y2="64015"/>
                        <a14:foregroundMark x1="7042" y1="67045" x2="7042" y2="67045"/>
                        <a14:foregroundMark x1="10704" y1="71970" x2="10704" y2="71970"/>
                        <a14:foregroundMark x1="15775" y1="90152" x2="15775" y2="90152"/>
                        <a14:foregroundMark x1="30704" y1="84091" x2="30704" y2="84091"/>
                        <a14:foregroundMark x1="58592" y1="37500" x2="58592" y2="37500"/>
                        <a14:foregroundMark x1="55775" y1="40530" x2="55775" y2="40530"/>
                        <a14:foregroundMark x1="13803" y1="40152" x2="13803" y2="40152"/>
                        <a14:foregroundMark x1="14085" y1="86364" x2="14085" y2="86364"/>
                        <a14:foregroundMark x1="21408" y1="93182" x2="21408" y2="93182"/>
                        <a14:foregroundMark x1="7324" y1="89394" x2="7324" y2="89394"/>
                        <a14:foregroundMark x1="11268" y1="82197" x2="11268" y2="82197"/>
                        <a14:foregroundMark x1="72113" y1="82955" x2="72113" y2="82955"/>
                        <a14:foregroundMark x1="74930" y1="92424" x2="74930" y2="92424"/>
                        <a14:foregroundMark x1="68169" y1="93561" x2="68169" y2="93561"/>
                        <a14:foregroundMark x1="73803" y1="92424" x2="73803" y2="92424"/>
                        <a14:foregroundMark x1="73803" y1="96970" x2="73803" y2="96970"/>
                        <a14:foregroundMark x1="66197" y1="96970" x2="66197" y2="96970"/>
                        <a14:foregroundMark x1="27324" y1="79924" x2="27324" y2="79924"/>
                        <a14:foregroundMark x1="16620" y1="85606" x2="16620" y2="85606"/>
                        <a14:foregroundMark x1="19155" y1="55303" x2="19155" y2="55303"/>
                        <a14:foregroundMark x1="25070" y1="69318" x2="25070" y2="69318"/>
                        <a14:foregroundMark x1="24225" y1="93182" x2="24225" y2="93182"/>
                        <a14:foregroundMark x1="12113" y1="96970" x2="12113" y2="969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317" y="4705992"/>
            <a:ext cx="2893799" cy="215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артинки по запросу скриня із золотом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472" b="98911" l="6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91559" y="4685340"/>
            <a:ext cx="2362911" cy="216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Картинки по запросу джейк и пираты нетландии попугай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473" b="89835" l="3846" r="90000">
                        <a14:foregroundMark x1="51795" y1="30220" x2="51795" y2="302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690" y="164189"/>
            <a:ext cx="1676648" cy="156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72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53" fill="hold"/>
                                        <p:tgtEl>
                                          <p:spTgt spid="20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3"/>
                </p:tgtEl>
              </p:cMediaNode>
            </p:audio>
          </p:childTnLst>
        </p:cTn>
      </p:par>
    </p:tnLst>
    <p:bldLst>
      <p:bldP spid="23" grpId="0" animBg="1"/>
      <p:bldP spid="29" grpId="0" animBg="1"/>
      <p:bldP spid="31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52" y="0"/>
            <a:ext cx="9152451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95536" y="620688"/>
            <a:ext cx="8280920" cy="55446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Картинки по запросу подзорная труб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91234">
            <a:off x="-72510" y="4816534"/>
            <a:ext cx="2683784" cy="268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Картинки по запросу малдіви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848872" cy="52565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89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ртинки по запросу мор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96" y="0"/>
            <a:ext cx="9163596" cy="685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uk-UA" sz="5000" b="1" dirty="0" smtClean="0"/>
              <a:t>Виконайте вправу 111</a:t>
            </a:r>
            <a:endParaRPr lang="ru-RU" sz="5000" b="1" dirty="0"/>
          </a:p>
        </p:txBody>
      </p:sp>
      <p:grpSp>
        <p:nvGrpSpPr>
          <p:cNvPr id="5" name="Группа 4"/>
          <p:cNvGrpSpPr/>
          <p:nvPr/>
        </p:nvGrpSpPr>
        <p:grpSpPr>
          <a:xfrm flipH="1">
            <a:off x="323527" y="378701"/>
            <a:ext cx="3744416" cy="4357962"/>
            <a:chOff x="4283968" y="-171400"/>
            <a:chExt cx="4290999" cy="5012959"/>
          </a:xfrm>
        </p:grpSpPr>
        <p:pic>
          <p:nvPicPr>
            <p:cNvPr id="6" name="Picture 4" descr="Картинки по запросу джейк и пирати нетландии корабль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283968" y="-171400"/>
              <a:ext cx="4290999" cy="50129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Волна 6"/>
            <p:cNvSpPr/>
            <p:nvPr/>
          </p:nvSpPr>
          <p:spPr>
            <a:xfrm>
              <a:off x="6429467" y="0"/>
              <a:ext cx="1742933" cy="692696"/>
            </a:xfrm>
            <a:prstGeom prst="wav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500" b="1" dirty="0" smtClean="0">
                  <a:solidFill>
                    <a:schemeClr val="tx1"/>
                  </a:solidFill>
                </a:rPr>
                <a:t>Хочу все знати</a:t>
              </a:r>
              <a:r>
                <a:rPr lang="uk-UA" sz="1300" b="1" dirty="0" smtClean="0">
                  <a:solidFill>
                    <a:schemeClr val="tx1"/>
                  </a:solidFill>
                </a:rPr>
                <a:t>!</a:t>
              </a:r>
              <a:endParaRPr lang="ru-RU" sz="13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6" descr="Картинки по запросу открытый сундук рисунок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50" b="96750" l="250" r="100000">
                        <a14:foregroundMark x1="38750" y1="53500" x2="38750" y2="53500"/>
                        <a14:foregroundMark x1="82000" y1="70250" x2="82000" y2="70250"/>
                        <a14:foregroundMark x1="96750" y1="50250" x2="96750" y2="50250"/>
                        <a14:foregroundMark x1="97250" y1="53000" x2="97250" y2="53000"/>
                        <a14:foregroundMark x1="72500" y1="28500" x2="72500" y2="28500"/>
                        <a14:backgroundMark x1="78500" y1="91250" x2="78500" y2="91250"/>
                        <a14:backgroundMark x1="21750" y1="92000" x2="21750" y2="92000"/>
                        <a14:backgroundMark x1="83000" y1="11000" x2="83000" y2="11000"/>
                        <a14:backgroundMark x1="3500" y1="12000" x2="3500" y2="1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51920" y="4681576"/>
            <a:ext cx="2064214" cy="206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Картинки по запросу монета анимация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623" y="-1467544"/>
            <a:ext cx="1143000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WavLibraryNet_Sound1634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701336" y="-19946"/>
            <a:ext cx="609600" cy="609600"/>
          </a:xfrm>
          <a:prstGeom prst="rect">
            <a:avLst/>
          </a:prstGeom>
        </p:spPr>
      </p:pic>
      <p:pic>
        <p:nvPicPr>
          <p:cNvPr id="11" name="Picture 8" descr="Картинки по запросу монета анимация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202" y="-1517605"/>
            <a:ext cx="1143000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WavLibraryNet_Sound1634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12560" y="692696"/>
            <a:ext cx="609600" cy="609600"/>
          </a:xfrm>
          <a:prstGeom prst="rect">
            <a:avLst/>
          </a:prstGeom>
        </p:spPr>
      </p:pic>
      <p:pic>
        <p:nvPicPr>
          <p:cNvPr id="13" name="Picture 8" descr="Картинки по запросу монета анимация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602" y="-1365205"/>
            <a:ext cx="1143000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Картинки по запросу монета анимация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84" y="-1187468"/>
            <a:ext cx="1143000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Картинки по запросу монета анимация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762" y="-1389707"/>
            <a:ext cx="1143000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Картинки по запросу монета анимация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249" y="-1467544"/>
            <a:ext cx="1143000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Картинки по запросу монета анимация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249" y="-1517605"/>
            <a:ext cx="1143000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WavLibraryNet_Sound1634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896958" y="4664180"/>
            <a:ext cx="609600" cy="609600"/>
          </a:xfrm>
          <a:prstGeom prst="rect">
            <a:avLst/>
          </a:prstGeom>
        </p:spPr>
      </p:pic>
      <p:pic>
        <p:nvPicPr>
          <p:cNvPr id="18" name="WavLibraryNet_Sound1634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769981" y="3770464"/>
            <a:ext cx="609600" cy="609600"/>
          </a:xfrm>
          <a:prstGeom prst="rect">
            <a:avLst/>
          </a:prstGeom>
        </p:spPr>
      </p:pic>
      <p:pic>
        <p:nvPicPr>
          <p:cNvPr id="19" name="WavLibraryNet_Sound1634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602359" y="2996952"/>
            <a:ext cx="609600" cy="609600"/>
          </a:xfrm>
          <a:prstGeom prst="rect">
            <a:avLst/>
          </a:prstGeom>
        </p:spPr>
      </p:pic>
      <p:pic>
        <p:nvPicPr>
          <p:cNvPr id="20" name="WavLibraryNet_Sound1634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612560" y="2018200"/>
            <a:ext cx="609600" cy="609600"/>
          </a:xfrm>
          <a:prstGeom prst="rect">
            <a:avLst/>
          </a:prstGeom>
        </p:spPr>
      </p:pic>
      <p:pic>
        <p:nvPicPr>
          <p:cNvPr id="21" name="WavLibraryNet_Sound1634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465181" y="1302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8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6 L -0.00694 0.9490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474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7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6 L -0.00694 0.94908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4745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9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6 L -0.00694 0.94908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4745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79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6 L -0.00694 0.94908 " pathEditMode="relative" rAng="0" ptsTypes="AA">
                                      <p:cBhvr>
                                        <p:cTn id="3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4745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79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6 L -0.00694 0.94908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4745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79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6 L -0.00694 0.94908 " pathEditMode="relative" rAng="0" ptsTypes="AA">
                                      <p:cBhvr>
                                        <p:cTn id="5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4745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79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6 L -0.00694 0.94908 " pathEditMode="relative" rAng="0" ptsTypes="AA">
                                      <p:cBhvr>
                                        <p:cTn id="6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47454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79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3" repeatCount="3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74" repeatCount="3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75" repeatCount="3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76" repeatCount="3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77" repeatCount="3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78" repeatCount="3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79" repeatCount="3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мор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96" y="0"/>
            <a:ext cx="9163596" cy="685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4860032" y="-90983"/>
            <a:ext cx="4032450" cy="4458005"/>
            <a:chOff x="4283968" y="-171400"/>
            <a:chExt cx="4290999" cy="5012959"/>
          </a:xfrm>
        </p:grpSpPr>
        <p:pic>
          <p:nvPicPr>
            <p:cNvPr id="6" name="Picture 4" descr="Картинки по запросу джейк и пирати нетландии корабль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283968" y="-171400"/>
              <a:ext cx="4290999" cy="50129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Волна 6"/>
            <p:cNvSpPr/>
            <p:nvPr/>
          </p:nvSpPr>
          <p:spPr>
            <a:xfrm>
              <a:off x="6429467" y="0"/>
              <a:ext cx="1742933" cy="692696"/>
            </a:xfrm>
            <a:prstGeom prst="wav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500" b="1" dirty="0" smtClean="0">
                  <a:solidFill>
                    <a:schemeClr val="tx1"/>
                  </a:solidFill>
                </a:rPr>
                <a:t>Хочу все знати</a:t>
              </a:r>
              <a:r>
                <a:rPr lang="uk-UA" sz="1300" b="1" dirty="0" smtClean="0">
                  <a:solidFill>
                    <a:schemeClr val="tx1"/>
                  </a:solidFill>
                </a:rPr>
                <a:t>!</a:t>
              </a:r>
              <a:endParaRPr lang="ru-RU" sz="13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3314" name="Picture 2" descr="Картинки по запросу послание в бутылке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17" b="98226" l="11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3963" y="1772816"/>
            <a:ext cx="1512168" cy="227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96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92 -0.1412 C 0.02777 -0.08333 0.02604 -0.03472 0.03923 -0.02615 C 0.0526 -0.01736 0.07882 -0.04953 0.1033 -0.10231 C 0.08836 -0.04328 0.08489 0.00394 0.09843 0.01273 C 0.11163 0.02153 0.13767 -0.01088 0.1618 -0.06365 C 0.14705 -0.00486 0.14357 0.0426 0.15677 0.05116 C 0.17031 0.06019 0.19861 0.02917 0.22257 -0.02384 C 0.20625 0.03426 0.20312 0.08172 0.21823 0.09167 C 0.22934 0.09885 0.25746 0.06783 0.28177 0.01505 C 0.2651 0.07292 0.26389 0.12153 0.27725 0.1301 C 0.29045 0.13912 0.31666 0.10672 0.34097 0.05417 C 0.32621 0.11297 0.32239 0.15996 0.33646 0.16945 C 0.34913 0.17755 0.37587 0.1456 0.40191 0.09445 C 0.38524 0.15185 0.38194 0.19931 0.39514 0.20787 C 0.40885 0.2169 0.4368 0.18542 0.46076 0.13287 C 0.44444 0.19074 0.44114 0.2382 0.45677 0.24838 C 0.46962 0.25648 0.49566 0.22431 0.52014 0.17199 " pathEditMode="relative" rAng="1575739" ptsTypes="fffffffffffffffff">
                                      <p:cBhvr>
                                        <p:cTn id="6" dur="5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66" y="2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0"/>
            <a:ext cx="9144000" cy="6854620"/>
          </a:xfrm>
          <a:prstGeom prst="rect">
            <a:avLst/>
          </a:prstGeom>
        </p:spPr>
      </p:pic>
      <p:pic>
        <p:nvPicPr>
          <p:cNvPr id="5" name="Picture 2" descr="Картинки по запросу послание в бутылке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17" b="98226" l="11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1656184" cy="248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Картинки по запросу старый лист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67307"/>
            <a:ext cx="6048672" cy="616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2575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5000" b="1" dirty="0" smtClean="0"/>
              <a:t>Виконайте вправу 112</a:t>
            </a:r>
            <a:endParaRPr lang="ru-RU" sz="5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915816" y="1196752"/>
            <a:ext cx="51125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	</a:t>
            </a:r>
            <a:r>
              <a:rPr lang="uk-UA" i="1" dirty="0" smtClean="0">
                <a:cs typeface="Vani" pitchFamily="34" charset="0"/>
              </a:rPr>
              <a:t>Одного літнього ранку Василько й Настя йшли берегом річки. Раптом почувся тоненький писк. Діти зупинилися. Десь близько закахкала качка.</a:t>
            </a:r>
          </a:p>
          <a:p>
            <a:endParaRPr lang="uk-UA" i="1" dirty="0">
              <a:cs typeface="Vani" pitchFamily="34" charset="0"/>
            </a:endParaRPr>
          </a:p>
          <a:p>
            <a:endParaRPr lang="uk-UA" i="1" dirty="0" smtClean="0">
              <a:cs typeface="Vani" pitchFamily="34" charset="0"/>
            </a:endParaRPr>
          </a:p>
          <a:p>
            <a:endParaRPr lang="uk-UA" i="1" dirty="0" smtClean="0">
              <a:cs typeface="Vani" pitchFamily="34" charset="0"/>
            </a:endParaRPr>
          </a:p>
          <a:p>
            <a:endParaRPr lang="uk-UA" i="1" dirty="0">
              <a:cs typeface="Vani" pitchFamily="34" charset="0"/>
            </a:endParaRPr>
          </a:p>
          <a:p>
            <a:endParaRPr lang="uk-UA" i="1" dirty="0" smtClean="0">
              <a:cs typeface="Vani" pitchFamily="34" charset="0"/>
            </a:endParaRPr>
          </a:p>
          <a:p>
            <a:endParaRPr lang="uk-UA" i="1" dirty="0">
              <a:cs typeface="Vani" pitchFamily="34" charset="0"/>
            </a:endParaRPr>
          </a:p>
          <a:p>
            <a:endParaRPr lang="uk-UA" i="1" dirty="0" smtClean="0">
              <a:cs typeface="Vani" pitchFamily="34" charset="0"/>
            </a:endParaRPr>
          </a:p>
          <a:p>
            <a:endParaRPr lang="uk-UA" i="1" dirty="0">
              <a:cs typeface="Vani" pitchFamily="34" charset="0"/>
            </a:endParaRPr>
          </a:p>
          <a:p>
            <a:endParaRPr lang="uk-UA" i="1" dirty="0" smtClean="0">
              <a:cs typeface="Vani" pitchFamily="34" charset="0"/>
            </a:endParaRPr>
          </a:p>
          <a:p>
            <a:r>
              <a:rPr lang="uk-UA" i="1" dirty="0" smtClean="0">
                <a:cs typeface="Vani" pitchFamily="34" charset="0"/>
              </a:rPr>
              <a:t>	На поклик Насті й Василька качка поспішала до берега. Вона була вдячна їм за частування. Свою вдячність висловлювала голосним кахканням.</a:t>
            </a:r>
            <a:endParaRPr lang="uk-UA" i="1" dirty="0">
              <a:cs typeface="Vani" pitchFamily="34" charset="0"/>
            </a:endParaRPr>
          </a:p>
          <a:p>
            <a:endParaRPr lang="ru-RU" i="1" dirty="0">
              <a:cs typeface="Vani" pitchFamily="34" charset="0"/>
            </a:endParaRPr>
          </a:p>
        </p:txBody>
      </p:sp>
      <p:pic>
        <p:nvPicPr>
          <p:cNvPr id="14340" name="Picture 4" descr="Картинки по запросу клипарт пузір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587172"/>
            <a:ext cx="3403837" cy="466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Картинки по запросу клипарт пузір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18567"/>
            <a:ext cx="3403837" cy="466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Картинки по запросу клипарт пузір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522536" y="3961886"/>
            <a:ext cx="1880591" cy="257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Картинки по запросу клипарт пузір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290210"/>
            <a:ext cx="35433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Картинки по запросу клякса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69314">
            <a:off x="4982108" y="4633081"/>
            <a:ext cx="1565182" cy="136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Картинки по запросу клякса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22536" y="1321643"/>
            <a:ext cx="999505" cy="87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Картинки по запросу клякса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36292" flipH="1">
            <a:off x="5679978" y="2376682"/>
            <a:ext cx="1733549" cy="151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85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Картинки по запросу мор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96" y="0"/>
            <a:ext cx="9163596" cy="685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WavLibraryNet_Sound16341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grpSp>
        <p:nvGrpSpPr>
          <p:cNvPr id="5" name="Группа 4"/>
          <p:cNvGrpSpPr/>
          <p:nvPr/>
        </p:nvGrpSpPr>
        <p:grpSpPr>
          <a:xfrm>
            <a:off x="3185578" y="692696"/>
            <a:ext cx="4032450" cy="4458005"/>
            <a:chOff x="4283968" y="-171400"/>
            <a:chExt cx="4290999" cy="5012959"/>
          </a:xfrm>
        </p:grpSpPr>
        <p:pic>
          <p:nvPicPr>
            <p:cNvPr id="6" name="Picture 4" descr="Картинки по запросу джейк и пирати нетландии корабль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283968" y="-171400"/>
              <a:ext cx="4290999" cy="50129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Волна 6"/>
            <p:cNvSpPr/>
            <p:nvPr/>
          </p:nvSpPr>
          <p:spPr>
            <a:xfrm>
              <a:off x="6429467" y="0"/>
              <a:ext cx="1742933" cy="692696"/>
            </a:xfrm>
            <a:prstGeom prst="wav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500" b="1" dirty="0" smtClean="0">
                  <a:solidFill>
                    <a:schemeClr val="tx1"/>
                  </a:solidFill>
                </a:rPr>
                <a:t>Хочу все знати</a:t>
              </a:r>
              <a:r>
                <a:rPr lang="uk-UA" sz="1300" b="1" dirty="0" smtClean="0">
                  <a:solidFill>
                    <a:schemeClr val="tx1"/>
                  </a:solidFill>
                </a:rPr>
                <a:t>!</a:t>
              </a:r>
              <a:endParaRPr lang="ru-RU" sz="13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6" descr="Картинки по запросу открытый сундук рисунок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750" b="96750" l="250" r="100000">
                        <a14:foregroundMark x1="38750" y1="53500" x2="38750" y2="53500"/>
                        <a14:foregroundMark x1="82000" y1="70250" x2="82000" y2="70250"/>
                        <a14:foregroundMark x1="96750" y1="50250" x2="96750" y2="50250"/>
                        <a14:foregroundMark x1="97250" y1="53000" x2="97250" y2="53000"/>
                        <a14:foregroundMark x1="72500" y1="28500" x2="72500" y2="28500"/>
                        <a14:backgroundMark x1="78500" y1="91250" x2="78500" y2="91250"/>
                        <a14:backgroundMark x1="21750" y1="92000" x2="21750" y2="92000"/>
                        <a14:backgroundMark x1="83000" y1="11000" x2="83000" y2="11000"/>
                        <a14:backgroundMark x1="3500" y1="12000" x2="3500" y2="1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16" y="4077072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Картинки по запросу монета анимация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16" y="5160105"/>
            <a:ext cx="382468" cy="3665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Картинки по запросу монета анимация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952" y="5082358"/>
            <a:ext cx="382468" cy="3665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Картинки по запросу монета анимация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23" y="5160105"/>
            <a:ext cx="382468" cy="3665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Картинки по запросу монета анимация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44" y="5018833"/>
            <a:ext cx="442287" cy="4238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Картинки по запросу монета анимация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262" y="5094758"/>
            <a:ext cx="382468" cy="3665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Картинки по запросу монета анимация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31" y="-1611560"/>
            <a:ext cx="1143000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Картинки по запросу монета анимация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23" y="-1611560"/>
            <a:ext cx="1143000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Картинки по запросу монета анимация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96" y="-1467118"/>
            <a:ext cx="1143000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Картинки по запросу монета анимация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86" y="-1586861"/>
            <a:ext cx="1143000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0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6 L -0.00694 0.9490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474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79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6 L -0.00694 0.94908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4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6 L -0.00694 0.94908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4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6 L -0.00694 0.94908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4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repeatCount="10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52" y="0"/>
            <a:ext cx="9152451" cy="68580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3995936" y="780940"/>
            <a:ext cx="3222092" cy="3897721"/>
            <a:chOff x="4916409" y="0"/>
            <a:chExt cx="3428683" cy="4382927"/>
          </a:xfrm>
        </p:grpSpPr>
        <p:pic>
          <p:nvPicPr>
            <p:cNvPr id="6" name="Picture 4" descr="Картинки по запросу джейк и пирати нетландии корабль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916409" y="377368"/>
              <a:ext cx="3428683" cy="4005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Волна 6"/>
            <p:cNvSpPr/>
            <p:nvPr/>
          </p:nvSpPr>
          <p:spPr>
            <a:xfrm>
              <a:off x="6429467" y="0"/>
              <a:ext cx="1742933" cy="692696"/>
            </a:xfrm>
            <a:prstGeom prst="wav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500" b="1" dirty="0" smtClean="0">
                  <a:solidFill>
                    <a:schemeClr val="tx1"/>
                  </a:solidFill>
                </a:rPr>
                <a:t>Хочу все знати</a:t>
              </a:r>
              <a:r>
                <a:rPr lang="uk-UA" sz="1300" b="1" dirty="0" smtClean="0">
                  <a:solidFill>
                    <a:schemeClr val="tx1"/>
                  </a:solidFill>
                </a:rPr>
                <a:t>!</a:t>
              </a:r>
              <a:endParaRPr lang="ru-RU" sz="13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6386" name="Picture 2" descr="Картинки по запросу остров рисунок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8720" y="3861048"/>
            <a:ext cx="6286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Картинки по запросу джейк и пираты нетландии попугай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73" b="89835" l="3846" r="90000">
                        <a14:foregroundMark x1="51795" y1="30220" x2="51795" y2="302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338" y="1196752"/>
            <a:ext cx="1974029" cy="184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06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и по запросу пираті из нетланд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4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Картинки по запросу сказочній остр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Картинки по запросу буква м в картинках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1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315" y="980728"/>
            <a:ext cx="1549757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Картинки по запросу джейк и пираты нетландии иззи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425">
                        <a14:foregroundMark x1="47701" y1="26244" x2="47701" y2="26244"/>
                        <a14:foregroundMark x1="71552" y1="22851" x2="71552" y2="228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547" y="2564904"/>
            <a:ext cx="2936130" cy="372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30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0"/>
            <a:ext cx="9144000" cy="6854620"/>
          </a:xfrm>
          <a:prstGeom prst="rect">
            <a:avLst/>
          </a:prstGeom>
        </p:spPr>
      </p:pic>
      <p:pic>
        <p:nvPicPr>
          <p:cNvPr id="15362" name="Picture 2" descr="Картинки по запросу открытый сундук рисунок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477" y="2413367"/>
            <a:ext cx="4680520" cy="444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752" y="332656"/>
            <a:ext cx="9036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latin typeface="Times New Roman" pitchFamily="18" charset="0"/>
                <a:cs typeface="Times New Roman" pitchFamily="18" charset="0"/>
              </a:rPr>
              <a:t>Знання </a:t>
            </a:r>
          </a:p>
          <a:p>
            <a:pPr algn="ctr"/>
            <a:r>
              <a:rPr lang="uk-UA" sz="6000" b="1" dirty="0" smtClean="0">
                <a:latin typeface="Times New Roman" pitchFamily="18" charset="0"/>
                <a:cs typeface="Times New Roman" pitchFamily="18" charset="0"/>
              </a:rPr>
              <a:t>– найцінніший скарб.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68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uk-UA" b="1" dirty="0" smtClean="0"/>
              <a:t>Каліграфічна хвилинка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8720"/>
            <a:ext cx="8928992" cy="5949280"/>
          </a:xfrm>
        </p:spPr>
      </p:pic>
    </p:spTree>
    <p:extLst>
      <p:ext uri="{BB962C8B-B14F-4D97-AF65-F5344CB8AC3E}">
        <p14:creationId xmlns:p14="http://schemas.microsoft.com/office/powerpoint/2010/main" val="161014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и по запросу сказочній остр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540" y="3284984"/>
            <a:ext cx="8280920" cy="1656184"/>
          </a:xfrm>
        </p:spPr>
        <p:txBody>
          <a:bodyPr>
            <a:noAutofit/>
          </a:bodyPr>
          <a:lstStyle/>
          <a:p>
            <a:r>
              <a:rPr lang="uk-UA" sz="15000" dirty="0" smtClean="0">
                <a:latin typeface="Times New Roman" pitchFamily="18" charset="0"/>
                <a:cs typeface="Times New Roman" pitchFamily="18" charset="0"/>
              </a:rPr>
              <a:t>Минулий </a:t>
            </a:r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– час, який минув.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39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пес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29600" cy="1143000"/>
          </a:xfrm>
        </p:spPr>
        <p:txBody>
          <a:bodyPr/>
          <a:lstStyle/>
          <a:p>
            <a:r>
              <a:rPr lang="uk-UA" dirty="0" smtClean="0"/>
              <a:t>Гра «Вставте закінчення»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63688" y="1339500"/>
            <a:ext cx="468248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b="1" dirty="0" smtClean="0"/>
              <a:t>ВІТРИЛ..</a:t>
            </a:r>
            <a:endParaRPr lang="ru-RU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63688" y="2346344"/>
            <a:ext cx="468248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b="1" dirty="0" smtClean="0"/>
              <a:t>КАНАТ..</a:t>
            </a:r>
            <a:endParaRPr lang="ru-RU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63688" y="3353188"/>
            <a:ext cx="468248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b="1" dirty="0" smtClean="0"/>
              <a:t>ШВИДК..</a:t>
            </a:r>
            <a:endParaRPr lang="ru-RU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63688" y="4360032"/>
            <a:ext cx="468248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b="1" dirty="0" smtClean="0"/>
              <a:t>ПО МОР..</a:t>
            </a:r>
            <a:endParaRPr lang="ru-RU" b="1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63688" y="5366878"/>
            <a:ext cx="468248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b="1" dirty="0" smtClean="0"/>
              <a:t>ЧЕРЕЗ ХВИЛ..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674191" y="3353188"/>
            <a:ext cx="647092" cy="538792"/>
          </a:xfrm>
          <a:prstGeom prst="rect">
            <a:avLst/>
          </a:prstGeom>
          <a:solidFill>
            <a:schemeClr val="bg1"/>
          </a:solidFill>
          <a:ln>
            <a:solidFill>
              <a:srgbClr val="1186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solidFill>
                  <a:schemeClr val="tx1"/>
                </a:solidFill>
              </a:rPr>
              <a:t>А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717737" y="4090636"/>
            <a:ext cx="647092" cy="538792"/>
          </a:xfrm>
          <a:prstGeom prst="rect">
            <a:avLst/>
          </a:prstGeom>
          <a:solidFill>
            <a:schemeClr val="bg1"/>
          </a:solidFill>
          <a:ln>
            <a:solidFill>
              <a:srgbClr val="1186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solidFill>
                  <a:schemeClr val="tx1"/>
                </a:solidFill>
              </a:rPr>
              <a:t>Ю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753423" y="4844719"/>
            <a:ext cx="647092" cy="538792"/>
          </a:xfrm>
          <a:prstGeom prst="rect">
            <a:avLst/>
          </a:prstGeom>
          <a:solidFill>
            <a:schemeClr val="bg1"/>
          </a:solidFill>
          <a:ln>
            <a:solidFill>
              <a:srgbClr val="1186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solidFill>
                  <a:schemeClr val="tx1"/>
                </a:solidFill>
              </a:rPr>
              <a:t>І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652416" y="2545000"/>
            <a:ext cx="1008026" cy="538792"/>
          </a:xfrm>
          <a:prstGeom prst="rect">
            <a:avLst/>
          </a:prstGeom>
          <a:solidFill>
            <a:schemeClr val="bg1"/>
          </a:solidFill>
          <a:ln>
            <a:solidFill>
              <a:srgbClr val="1186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solidFill>
                  <a:schemeClr val="tx1"/>
                </a:solidFill>
              </a:rPr>
              <a:t>ИЙ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652416" y="1736812"/>
            <a:ext cx="647092" cy="538792"/>
          </a:xfrm>
          <a:prstGeom prst="rect">
            <a:avLst/>
          </a:prstGeom>
          <a:solidFill>
            <a:schemeClr val="bg1"/>
          </a:solidFill>
          <a:ln>
            <a:solidFill>
              <a:srgbClr val="1186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solidFill>
                  <a:schemeClr val="tx1"/>
                </a:solidFill>
              </a:rPr>
              <a:t>И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12666" y="2559266"/>
            <a:ext cx="647092" cy="538792"/>
          </a:xfrm>
          <a:prstGeom prst="rect">
            <a:avLst/>
          </a:prstGeom>
          <a:solidFill>
            <a:schemeClr val="bg1"/>
          </a:solidFill>
          <a:ln>
            <a:solidFill>
              <a:srgbClr val="1186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solidFill>
                  <a:schemeClr val="tx1"/>
                </a:solidFill>
              </a:rPr>
              <a:t>И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35896" y="1538156"/>
            <a:ext cx="647092" cy="538792"/>
          </a:xfrm>
          <a:prstGeom prst="rect">
            <a:avLst/>
          </a:prstGeom>
          <a:solidFill>
            <a:schemeClr val="bg1"/>
          </a:solidFill>
          <a:ln>
            <a:solidFill>
              <a:srgbClr val="1186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solidFill>
                  <a:schemeClr val="tx1"/>
                </a:solidFill>
              </a:rPr>
              <a:t>А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36212" y="3561147"/>
            <a:ext cx="979804" cy="538792"/>
          </a:xfrm>
          <a:prstGeom prst="rect">
            <a:avLst/>
          </a:prstGeom>
          <a:solidFill>
            <a:schemeClr val="bg1"/>
          </a:solidFill>
          <a:ln>
            <a:solidFill>
              <a:srgbClr val="1186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solidFill>
                  <a:schemeClr val="tx1"/>
                </a:solidFill>
              </a:rPr>
              <a:t>ИЙ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869342" y="4583816"/>
            <a:ext cx="647092" cy="538792"/>
          </a:xfrm>
          <a:prstGeom prst="rect">
            <a:avLst/>
          </a:prstGeom>
          <a:solidFill>
            <a:schemeClr val="bg1"/>
          </a:solidFill>
          <a:ln>
            <a:solidFill>
              <a:srgbClr val="1186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solidFill>
                  <a:schemeClr val="tx1"/>
                </a:solidFill>
              </a:rPr>
              <a:t>Ю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56990" y="5535911"/>
            <a:ext cx="647092" cy="538792"/>
          </a:xfrm>
          <a:prstGeom prst="rect">
            <a:avLst/>
          </a:prstGeom>
          <a:solidFill>
            <a:schemeClr val="bg1"/>
          </a:solidFill>
          <a:ln>
            <a:solidFill>
              <a:srgbClr val="1186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solidFill>
                  <a:schemeClr val="tx1"/>
                </a:solidFill>
              </a:rPr>
              <a:t>І</a:t>
            </a:r>
            <a:endParaRPr lang="ru-RU" sz="4400" b="1" dirty="0">
              <a:solidFill>
                <a:schemeClr val="tx1"/>
              </a:solidFill>
            </a:endParaRPr>
          </a:p>
        </p:txBody>
      </p:sp>
      <p:pic>
        <p:nvPicPr>
          <p:cNvPr id="20482" name="Picture 2" descr="Картинки по запросу джейк и пираты нетландии изз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32" b="99559" l="3167" r="92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24544" y="3253913"/>
            <a:ext cx="2355518" cy="356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01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Картинки по запросу сказочный остр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джейк и пираті нетландии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652" r="89825">
                        <a14:foregroundMark x1="16375" y1="45735" x2="16375" y2="45735"/>
                        <a14:foregroundMark x1="15898" y1="40995" x2="15898" y2="40995"/>
                        <a14:foregroundMark x1="15421" y1="38626" x2="15421" y2="38626"/>
                        <a14:foregroundMark x1="14467" y1="37441" x2="14467" y2="37441"/>
                        <a14:foregroundMark x1="37361" y1="41943" x2="37361" y2="41943"/>
                        <a14:foregroundMark x1="68045" y1="65403" x2="68045" y2="65403"/>
                        <a14:foregroundMark x1="83148" y1="60900" x2="83148" y2="60900"/>
                        <a14:foregroundMark x1="65183" y1="81517" x2="65183" y2="81517"/>
                        <a14:foregroundMark x1="62639" y1="85071" x2="62639" y2="85071"/>
                        <a14:foregroundMark x1="65024" y1="85782" x2="65024" y2="85782"/>
                        <a14:foregroundMark x1="62957" y1="86730" x2="62957" y2="86730"/>
                        <a14:foregroundMark x1="70111" y1="93602" x2="70111" y2="93602"/>
                        <a14:foregroundMark x1="79968" y1="90995" x2="79968" y2="90995"/>
                        <a14:foregroundMark x1="79014" y1="88626" x2="79014" y2="88626"/>
                        <a14:foregroundMark x1="79968" y1="89100" x2="79968" y2="89100"/>
                        <a14:backgroundMark x1="43561" y1="10900" x2="43561" y2="10900"/>
                        <a14:backgroundMark x1="40859" y1="5924" x2="40859" y2="5924"/>
                        <a14:backgroundMark x1="43243" y1="15166" x2="43243" y2="15166"/>
                        <a14:backgroundMark x1="42289" y1="53791" x2="42289" y2="53791"/>
                        <a14:backgroundMark x1="42448" y1="48578" x2="42448" y2="48578"/>
                        <a14:backgroundMark x1="45151" y1="51422" x2="45151" y2="51422"/>
                        <a14:backgroundMark x1="39746" y1="52607" x2="39746" y2="52607"/>
                        <a14:backgroundMark x1="22417" y1="39100" x2="22417" y2="39100"/>
                        <a14:backgroundMark x1="43561" y1="59716" x2="43561" y2="597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80528" y="1844824"/>
            <a:ext cx="7079771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19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Картинки по запросу сказочній остр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4644008" y="-243408"/>
            <a:ext cx="4290999" cy="5157192"/>
            <a:chOff x="4283968" y="-171400"/>
            <a:chExt cx="4290999" cy="5012959"/>
          </a:xfrm>
        </p:grpSpPr>
        <p:pic>
          <p:nvPicPr>
            <p:cNvPr id="5124" name="Picture 4" descr="Картинки по запросу джейк и пирати нетландии корабль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283968" y="-171400"/>
              <a:ext cx="4290999" cy="50129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Волна 3"/>
            <p:cNvSpPr/>
            <p:nvPr/>
          </p:nvSpPr>
          <p:spPr>
            <a:xfrm>
              <a:off x="6429467" y="0"/>
              <a:ext cx="1742933" cy="692696"/>
            </a:xfrm>
            <a:prstGeom prst="wav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b="1" dirty="0" smtClean="0">
                  <a:solidFill>
                    <a:schemeClr val="tx1"/>
                  </a:solidFill>
                </a:rPr>
                <a:t>Хочу все знати!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5126" name="Picture 6" descr="Картинки по запросу открытый сундук рисунок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0" b="96750" l="250" r="100000">
                        <a14:foregroundMark x1="38750" y1="53500" x2="38750" y2="53500"/>
                        <a14:foregroundMark x1="82000" y1="70250" x2="82000" y2="70250"/>
                        <a14:foregroundMark x1="96750" y1="50250" x2="96750" y2="50250"/>
                        <a14:foregroundMark x1="97250" y1="53000" x2="97250" y2="53000"/>
                        <a14:foregroundMark x1="72500" y1="28500" x2="72500" y2="28500"/>
                        <a14:backgroundMark x1="78500" y1="91250" x2="78500" y2="91250"/>
                        <a14:backgroundMark x1="21750" y1="92000" x2="21750" y2="92000"/>
                        <a14:backgroundMark x1="83000" y1="11000" x2="83000" y2="11000"/>
                        <a14:backgroundMark x1="3500" y1="12000" x2="3500" y2="1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653136"/>
            <a:ext cx="2136222" cy="213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18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path" presetSubtype="0" accel="54600" decel="454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L -1.10868 0.0125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434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WavLibraryNet_Sound1634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7" name="WavLibraryNet_Sound1634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70" name="Picture 2" descr="Картинки по запросу огород рисунок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" y="4725144"/>
            <a:ext cx="3626633" cy="21205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Картинки по запросу открытый сундук рисунок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750" b="96750" l="250" r="100000">
                        <a14:foregroundMark x1="38750" y1="53500" x2="38750" y2="53500"/>
                        <a14:foregroundMark x1="82000" y1="70250" x2="82000" y2="70250"/>
                        <a14:foregroundMark x1="96750" y1="50250" x2="96750" y2="50250"/>
                        <a14:foregroundMark x1="97250" y1="53000" x2="97250" y2="53000"/>
                        <a14:foregroundMark x1="72500" y1="28500" x2="72500" y2="28500"/>
                        <a14:backgroundMark x1="78500" y1="91250" x2="78500" y2="91250"/>
                        <a14:backgroundMark x1="21750" y1="92000" x2="21750" y2="92000"/>
                        <a14:backgroundMark x1="83000" y1="11000" x2="83000" y2="11000"/>
                        <a14:backgroundMark x1="3500" y1="12000" x2="3500" y2="1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04181" y="4869160"/>
            <a:ext cx="2064214" cy="206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6423195" y="2857117"/>
            <a:ext cx="1561972" cy="2012044"/>
            <a:chOff x="4283968" y="-171400"/>
            <a:chExt cx="4290999" cy="5012959"/>
          </a:xfrm>
        </p:grpSpPr>
        <p:pic>
          <p:nvPicPr>
            <p:cNvPr id="9" name="Picture 4" descr="Картинки по запросу джейк и пирати нетландии корабль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283968" y="-171400"/>
              <a:ext cx="4290999" cy="50129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Волна 9"/>
            <p:cNvSpPr/>
            <p:nvPr/>
          </p:nvSpPr>
          <p:spPr>
            <a:xfrm>
              <a:off x="6429468" y="1"/>
              <a:ext cx="1664195" cy="692695"/>
            </a:xfrm>
            <a:prstGeom prst="wav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500" b="1" dirty="0" smtClean="0">
                  <a:solidFill>
                    <a:schemeClr val="tx1"/>
                  </a:solidFill>
                </a:rPr>
                <a:t>Хочу все знати!</a:t>
              </a:r>
              <a:endParaRPr lang="ru-RU" sz="5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7176" name="Picture 8" descr="Картинки по запросу монета анимация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788" y="-1251520"/>
            <a:ext cx="1143000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Картинки по запросу монета анимация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262" y="-1251520"/>
            <a:ext cx="1143000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Картинки по запросу монета анимация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788" y="-1251520"/>
            <a:ext cx="1143000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Картинки по запросу монета анимация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788" y="-1251520"/>
            <a:ext cx="1143000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Картинки по запросу монета анимация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689" y="-1251520"/>
            <a:ext cx="1143000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WavLibraryNet_Sound1634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684568" y="3617054"/>
            <a:ext cx="609600" cy="609600"/>
          </a:xfrm>
          <a:prstGeom prst="rect">
            <a:avLst/>
          </a:prstGeom>
        </p:spPr>
      </p:pic>
      <p:pic>
        <p:nvPicPr>
          <p:cNvPr id="6" name="WavLibraryNet_Sound1634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546603" y="2132856"/>
            <a:ext cx="609600" cy="609600"/>
          </a:xfrm>
          <a:prstGeom prst="rect">
            <a:avLst/>
          </a:prstGeom>
        </p:spPr>
      </p:pic>
      <p:pic>
        <p:nvPicPr>
          <p:cNvPr id="12" name="WavLibraryNet_Sound1634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540552" y="2857116"/>
            <a:ext cx="609600" cy="609600"/>
          </a:xfrm>
          <a:prstGeom prst="rect">
            <a:avLst/>
          </a:prstGeom>
        </p:spPr>
      </p:pic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678052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uk-UA" sz="5000" b="1" dirty="0" smtClean="0"/>
              <a:t>Виконайте вправу 110</a:t>
            </a:r>
            <a:endParaRPr lang="ru-RU" sz="5000" b="1" dirty="0"/>
          </a:p>
        </p:txBody>
      </p:sp>
      <p:pic>
        <p:nvPicPr>
          <p:cNvPr id="7178" name="Picture 10" descr="Картинки по запросу джейк и пираты нетландии иззи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77" b="99885" l="4648" r="90000">
                        <a14:foregroundMark x1="42113" y1="35550" x2="42113" y2="35550"/>
                        <a14:foregroundMark x1="59577" y1="33372" x2="59577" y2="333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62411" y="1700808"/>
            <a:ext cx="3828778" cy="470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93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6 L -0.00694 0.9490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474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7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6 L -0.00694 0.94908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4745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6 L -0.00694 0.94908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4745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79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6 L -0.00694 0.94908 " pathEditMode="relative" rAng="0" ptsTypes="AA">
                                      <p:cBhvr>
                                        <p:cTn id="3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4745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79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6 L -0.00694 0.94908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4745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79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repeatCount="3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4" repeatCount="3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5" repeatCount="3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6" repeatCount="3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7" repeatCount="3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179512" y="188640"/>
            <a:ext cx="6710312" cy="6408712"/>
            <a:chOff x="179512" y="188640"/>
            <a:chExt cx="6710312" cy="6408712"/>
          </a:xfrm>
        </p:grpSpPr>
        <p:sp>
          <p:nvSpPr>
            <p:cNvPr id="8" name="Вертикальный свиток 7"/>
            <p:cNvSpPr/>
            <p:nvPr/>
          </p:nvSpPr>
          <p:spPr>
            <a:xfrm>
              <a:off x="179512" y="188640"/>
              <a:ext cx="6710312" cy="6408712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4000" b="1" dirty="0" smtClean="0">
                  <a:solidFill>
                    <a:schemeClr val="tx1"/>
                  </a:solidFill>
                </a:rPr>
                <a:t>Запам'ятайте!</a:t>
              </a:r>
            </a:p>
            <a:p>
              <a:pPr algn="ctr"/>
              <a:endParaRPr lang="uk-UA" sz="40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uk-UA" sz="4000" b="1" dirty="0" smtClean="0">
                  <a:solidFill>
                    <a:schemeClr val="tx1"/>
                  </a:solidFill>
                </a:rPr>
                <a:t>Частина слова без закінчення називається основою.</a:t>
              </a:r>
            </a:p>
            <a:p>
              <a:pPr algn="ctr"/>
              <a:endParaRPr lang="uk-UA" sz="4000" b="1" dirty="0">
                <a:solidFill>
                  <a:schemeClr val="tx1"/>
                </a:solidFill>
              </a:endParaRPr>
            </a:p>
            <a:p>
              <a:pPr algn="ctr"/>
              <a:r>
                <a:rPr lang="uk-UA" sz="4000" b="1" dirty="0" smtClean="0">
                  <a:solidFill>
                    <a:schemeClr val="tx1"/>
                  </a:solidFill>
                </a:rPr>
                <a:t>Основу позначають так:</a:t>
              </a:r>
            </a:p>
            <a:p>
              <a:pPr algn="ctr"/>
              <a:endParaRPr lang="ru-RU" dirty="0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2195736" y="5733256"/>
              <a:ext cx="0" cy="504056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H="1" flipV="1">
              <a:off x="2184850" y="6209760"/>
              <a:ext cx="2563068" cy="12745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4716016" y="5733256"/>
              <a:ext cx="0" cy="504056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0" descr="Картинки по запросу джейк и пираты нетландии иззи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7" b="99885" l="4648" r="90000">
                        <a14:foregroundMark x1="42113" y1="35550" x2="42113" y2="35550"/>
                        <a14:foregroundMark x1="59577" y1="33372" x2="59577" y2="333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4128" y="1844824"/>
            <a:ext cx="3972794" cy="487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58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129</Words>
  <Application>Microsoft Office PowerPoint</Application>
  <PresentationFormat>Экран (4:3)</PresentationFormat>
  <Paragraphs>74</Paragraphs>
  <Slides>20</Slides>
  <Notes>0</Notes>
  <HiddenSlides>0</HiddenSlides>
  <MMClips>14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Українська мова 3 клас</vt:lpstr>
      <vt:lpstr>Презентация PowerPoint</vt:lpstr>
      <vt:lpstr>Каліграфічна хвилинка</vt:lpstr>
      <vt:lpstr>Минулий – час, який минув.</vt:lpstr>
      <vt:lpstr>Гра «Вставте закінчення»</vt:lpstr>
      <vt:lpstr>Презентация PowerPoint</vt:lpstr>
      <vt:lpstr>Презентация PowerPoint</vt:lpstr>
      <vt:lpstr>Виконайте вправу 110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Виконайте вправу 111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Ксюша</dc:creator>
  <cp:lastModifiedBy>Ксюша</cp:lastModifiedBy>
  <cp:revision>26</cp:revision>
  <dcterms:created xsi:type="dcterms:W3CDTF">2016-11-15T20:40:37Z</dcterms:created>
  <dcterms:modified xsi:type="dcterms:W3CDTF">2016-11-16T04:06:32Z</dcterms:modified>
</cp:coreProperties>
</file>