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72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66"/>
    <a:srgbClr val="FFCC00"/>
    <a:srgbClr val="CC0099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gi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.gif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df0c_b3fc392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apogoda-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1676400" cy="1752600"/>
          </a:xfrm>
          <a:prstGeom prst="rect">
            <a:avLst/>
          </a:prstGeom>
        </p:spPr>
      </p:pic>
      <p:pic>
        <p:nvPicPr>
          <p:cNvPr id="7" name="Рисунок 6" descr="knigi-16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4071942"/>
            <a:ext cx="1785950" cy="2155457"/>
          </a:xfrm>
          <a:prstGeom prst="rect">
            <a:avLst/>
          </a:prstGeom>
        </p:spPr>
      </p:pic>
      <p:pic>
        <p:nvPicPr>
          <p:cNvPr id="8" name="Рисунок 7" descr="0_a955e_c90ff2f_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586255" y="2285992"/>
            <a:ext cx="4557745" cy="4405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928670"/>
            <a:ext cx="6000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Давший – </a:t>
            </a:r>
            <a:r>
              <a:rPr lang="ru-RU" sz="4800" b="1" dirty="0" err="1" smtClean="0">
                <a:latin typeface="Monotype Corsiva" pitchFamily="66" charset="0"/>
              </a:rPr>
              <a:t>коротший</a:t>
            </a:r>
            <a:r>
              <a:rPr lang="ru-RU" sz="4800" b="1" dirty="0" smtClean="0">
                <a:latin typeface="Monotype Corsiva" pitchFamily="66" charset="0"/>
              </a:rPr>
              <a:t>.</a:t>
            </a:r>
          </a:p>
          <a:p>
            <a:pPr algn="ctr"/>
            <a:r>
              <a:rPr lang="uk-UA" sz="4800" b="1" dirty="0" smtClean="0">
                <a:latin typeface="Monotype Corsiva" pitchFamily="66" charset="0"/>
              </a:rPr>
              <a:t>Назви чисел у межах 10.</a:t>
            </a:r>
          </a:p>
          <a:p>
            <a:pPr algn="ctr"/>
            <a:r>
              <a:rPr lang="uk-UA" sz="4800" b="1" dirty="0" smtClean="0">
                <a:latin typeface="Monotype Corsiva" pitchFamily="66" charset="0"/>
              </a:rPr>
              <a:t>Лічба предметів.</a:t>
            </a:r>
          </a:p>
          <a:p>
            <a:pPr algn="ctr"/>
            <a:r>
              <a:rPr lang="uk-UA" sz="4800" b="1" dirty="0" smtClean="0">
                <a:latin typeface="Monotype Corsiva" pitchFamily="66" charset="0"/>
              </a:rPr>
              <a:t>Цифри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df0c_b3fc392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apogoda-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1714512" cy="1792443"/>
          </a:xfrm>
          <a:prstGeom prst="rect">
            <a:avLst/>
          </a:prstGeom>
        </p:spPr>
      </p:pic>
      <p:pic>
        <p:nvPicPr>
          <p:cNvPr id="6" name="Рисунок 5" descr="290354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2000240"/>
            <a:ext cx="4786346" cy="3985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0826" y="857232"/>
            <a:ext cx="11430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3250397" y="2321711"/>
            <a:ext cx="3929090" cy="2428892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df0c_b3fc392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apogoda-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1714512" cy="1792443"/>
          </a:xfrm>
          <a:prstGeom prst="rect">
            <a:avLst/>
          </a:prstGeom>
        </p:spPr>
      </p:pic>
      <p:pic>
        <p:nvPicPr>
          <p:cNvPr id="6" name="Рисунок 5" descr="290354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286124"/>
            <a:ext cx="3025954" cy="3286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0826" y="857232"/>
            <a:ext cx="11430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90354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1071546"/>
            <a:ext cx="3077578" cy="3342211"/>
          </a:xfrm>
          <a:prstGeom prst="rect">
            <a:avLst/>
          </a:prstGeom>
        </p:spPr>
      </p:pic>
      <p:pic>
        <p:nvPicPr>
          <p:cNvPr id="9" name="Рисунок 8" descr="290354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500438"/>
            <a:ext cx="2960151" cy="321468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5572132" y="4572008"/>
            <a:ext cx="1928826" cy="1500198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143372" y="3286124"/>
            <a:ext cx="2000264" cy="2000264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250397" y="1821645"/>
            <a:ext cx="2071702" cy="2000264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14810" y="214290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Виконайте схоже завдання: 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с. 9 завдання 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df0c_b3fc392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Що ви повторили на уроці?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142984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 чому відмінність між числом і цифрою?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928802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Що ви знаєте про цифри?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a955e_c90ff2f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43570" y="3464719"/>
            <a:ext cx="3286116" cy="3176579"/>
          </a:xfrm>
          <a:prstGeom prst="rect">
            <a:avLst/>
          </a:prstGeom>
        </p:spPr>
      </p:pic>
      <p:pic>
        <p:nvPicPr>
          <p:cNvPr id="8" name="Рисунок 7" descr="apogoda-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2852"/>
            <a:ext cx="1298308" cy="1357321"/>
          </a:xfrm>
          <a:prstGeom prst="rect">
            <a:avLst/>
          </a:prstGeom>
        </p:spPr>
      </p:pic>
      <p:pic>
        <p:nvPicPr>
          <p:cNvPr id="9" name="Рисунок 8" descr="babochkia-34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714876" y="2786058"/>
            <a:ext cx="2857520" cy="886942"/>
          </a:xfrm>
          <a:prstGeom prst="rect">
            <a:avLst/>
          </a:prstGeom>
        </p:spPr>
      </p:pic>
      <p:pic>
        <p:nvPicPr>
          <p:cNvPr id="10" name="Рисунок 9" descr="73327870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2908" y="2428868"/>
            <a:ext cx="3711155" cy="4246173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df0c_b3fc392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1714488"/>
            <a:ext cx="71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latin typeface="Monotype Corsiva" pitchFamily="66" charset="0"/>
              </a:rPr>
              <a:t>Молодці!</a:t>
            </a:r>
          </a:p>
          <a:p>
            <a:pPr algn="ctr"/>
            <a:r>
              <a:rPr lang="uk-UA" sz="6000" b="1" dirty="0" smtClean="0">
                <a:latin typeface="Monotype Corsiva" pitchFamily="66" charset="0"/>
              </a:rPr>
              <a:t>Ви гарно попрацювали!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456622">
            <a:off x="815136" y="590167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917480">
            <a:off x="5058231" y="4080532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734318">
            <a:off x="2933628" y="4596640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0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331489">
            <a:off x="5378597" y="354774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0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456622">
            <a:off x="8074469" y="2947621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0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297032">
            <a:off x="271431" y="2666504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00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827196">
            <a:off x="1039692" y="4504039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0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456622">
            <a:off x="2958276" y="232977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00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493891">
            <a:off x="7327725" y="479322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0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456622">
            <a:off x="6744490" y="4662134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0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df0c_b3fc392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	Об'єкти навколишнього середовища можна полічити. Древні люди рахували здобич на полюванні, зібрані плоди. Але вони не вміли записувати числа, а креслили риски на стінах печер.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pogoda-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42852"/>
            <a:ext cx="1176334" cy="1229803"/>
          </a:xfrm>
          <a:prstGeom prst="rect">
            <a:avLst/>
          </a:prstGeom>
        </p:spPr>
      </p:pic>
      <p:pic>
        <p:nvPicPr>
          <p:cNvPr id="14340" name="Picture 4" descr="древние люд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286124"/>
            <a:ext cx="3365978" cy="3110980"/>
          </a:xfrm>
          <a:prstGeom prst="rect">
            <a:avLst/>
          </a:prstGeom>
          <a:noFill/>
        </p:spPr>
      </p:pic>
      <p:sp>
        <p:nvSpPr>
          <p:cNvPr id="7" name="Блок-схема: память с прямым доступом 6"/>
          <p:cNvSpPr/>
          <p:nvPr/>
        </p:nvSpPr>
        <p:spPr>
          <a:xfrm>
            <a:off x="428596" y="4143380"/>
            <a:ext cx="1000132" cy="142876"/>
          </a:xfrm>
          <a:prstGeom prst="flowChartMagneticDru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амять с прямым доступом 7"/>
          <p:cNvSpPr/>
          <p:nvPr/>
        </p:nvSpPr>
        <p:spPr>
          <a:xfrm>
            <a:off x="1643042" y="4357694"/>
            <a:ext cx="1000132" cy="142876"/>
          </a:xfrm>
          <a:prstGeom prst="flowChartMagneticDru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амять с прямым доступом 8"/>
          <p:cNvSpPr/>
          <p:nvPr/>
        </p:nvSpPr>
        <p:spPr>
          <a:xfrm>
            <a:off x="1643042" y="4000504"/>
            <a:ext cx="1000132" cy="142876"/>
          </a:xfrm>
          <a:prstGeom prst="flowChartMagneticDru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амять с прямым доступом 9"/>
          <p:cNvSpPr/>
          <p:nvPr/>
        </p:nvSpPr>
        <p:spPr>
          <a:xfrm>
            <a:off x="3000364" y="4643446"/>
            <a:ext cx="1000132" cy="142876"/>
          </a:xfrm>
          <a:prstGeom prst="flowChartMagneticDru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амять с прямым доступом 10"/>
          <p:cNvSpPr/>
          <p:nvPr/>
        </p:nvSpPr>
        <p:spPr>
          <a:xfrm>
            <a:off x="3000364" y="4286256"/>
            <a:ext cx="1000132" cy="142876"/>
          </a:xfrm>
          <a:prstGeom prst="flowChartMagneticDru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амять с прямым доступом 11"/>
          <p:cNvSpPr/>
          <p:nvPr/>
        </p:nvSpPr>
        <p:spPr>
          <a:xfrm>
            <a:off x="3000364" y="3857628"/>
            <a:ext cx="1000132" cy="142876"/>
          </a:xfrm>
          <a:prstGeom prst="flowChartMagneticDru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амять с прямым доступом 12"/>
          <p:cNvSpPr/>
          <p:nvPr/>
        </p:nvSpPr>
        <p:spPr>
          <a:xfrm rot="5400000">
            <a:off x="4786314" y="4786322"/>
            <a:ext cx="1000132" cy="142876"/>
          </a:xfrm>
          <a:prstGeom prst="flowChartMagneticDru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амять с прямым доступом 13"/>
          <p:cNvSpPr/>
          <p:nvPr/>
        </p:nvSpPr>
        <p:spPr>
          <a:xfrm rot="5400000">
            <a:off x="4776790" y="3509962"/>
            <a:ext cx="1000132" cy="123828"/>
          </a:xfrm>
          <a:prstGeom prst="flowChartMagneticDru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амять с прямым доступом 14"/>
          <p:cNvSpPr/>
          <p:nvPr/>
        </p:nvSpPr>
        <p:spPr>
          <a:xfrm>
            <a:off x="4286248" y="4143380"/>
            <a:ext cx="1000132" cy="142876"/>
          </a:xfrm>
          <a:prstGeom prst="flowChartMagneticDru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амять с прямым доступом 15"/>
          <p:cNvSpPr/>
          <p:nvPr/>
        </p:nvSpPr>
        <p:spPr>
          <a:xfrm>
            <a:off x="5357818" y="4143380"/>
            <a:ext cx="1000132" cy="142876"/>
          </a:xfrm>
          <a:prstGeom prst="flowChartMagneticDru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28596" y="5214950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/>
              <a:t> 1    2    3      4 </a:t>
            </a:r>
            <a:endParaRPr lang="ru-RU" sz="7200" b="1" dirty="0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df0c_b3fc392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a955e_c90ff2f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15140" y="4500570"/>
            <a:ext cx="2214546" cy="2140728"/>
          </a:xfrm>
          <a:prstGeom prst="rect">
            <a:avLst/>
          </a:prstGeom>
        </p:spPr>
      </p:pic>
      <p:pic>
        <p:nvPicPr>
          <p:cNvPr id="12" name="Рисунок 11" descr="0_50977_7560c8c1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928670"/>
            <a:ext cx="1469076" cy="1236473"/>
          </a:xfrm>
          <a:prstGeom prst="rect">
            <a:avLst/>
          </a:prstGeom>
        </p:spPr>
      </p:pic>
      <p:pic>
        <p:nvPicPr>
          <p:cNvPr id="13" name="Рисунок 12" descr="0_50977_7560c8c1_XX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908876">
            <a:off x="3513595" y="2075427"/>
            <a:ext cx="1552478" cy="1306668"/>
          </a:xfrm>
          <a:prstGeom prst="rect">
            <a:avLst/>
          </a:prstGeom>
        </p:spPr>
      </p:pic>
      <p:pic>
        <p:nvPicPr>
          <p:cNvPr id="14" name="Рисунок 13" descr="0_50977_7560c8c1_XX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794" y="3286124"/>
            <a:ext cx="1500198" cy="1250165"/>
          </a:xfrm>
          <a:prstGeom prst="rect">
            <a:avLst/>
          </a:prstGeom>
        </p:spPr>
      </p:pic>
      <p:pic>
        <p:nvPicPr>
          <p:cNvPr id="15" name="Рисунок 14" descr="0_50977_7560c8c1_XX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754223">
            <a:off x="6370255" y="2843388"/>
            <a:ext cx="1460868" cy="1287999"/>
          </a:xfrm>
          <a:prstGeom prst="rect">
            <a:avLst/>
          </a:prstGeom>
        </p:spPr>
      </p:pic>
      <p:pic>
        <p:nvPicPr>
          <p:cNvPr id="16" name="Рисунок 15" descr="0_50977_7560c8c1_XXX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510248">
            <a:off x="516124" y="4719714"/>
            <a:ext cx="1692678" cy="1461347"/>
          </a:xfrm>
          <a:prstGeom prst="rect">
            <a:avLst/>
          </a:prstGeom>
        </p:spPr>
      </p:pic>
      <p:pic>
        <p:nvPicPr>
          <p:cNvPr id="17" name="Рисунок 16" descr="0_50977_7560c8c1_XXX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71802" y="500042"/>
            <a:ext cx="1285884" cy="1303030"/>
          </a:xfrm>
          <a:prstGeom prst="rect">
            <a:avLst/>
          </a:prstGeom>
        </p:spPr>
      </p:pic>
      <p:pic>
        <p:nvPicPr>
          <p:cNvPr id="18" name="Рисунок 17" descr="0_50977_7560c8c1_XXX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320589">
            <a:off x="863995" y="2052391"/>
            <a:ext cx="1403931" cy="1406271"/>
          </a:xfrm>
          <a:prstGeom prst="rect">
            <a:avLst/>
          </a:prstGeom>
        </p:spPr>
      </p:pic>
      <p:pic>
        <p:nvPicPr>
          <p:cNvPr id="19" name="Рисунок 18" descr="0_50977_7560c8c1_XXX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6929454" y="642918"/>
            <a:ext cx="1600565" cy="1613904"/>
          </a:xfrm>
          <a:prstGeom prst="rect">
            <a:avLst/>
          </a:prstGeom>
        </p:spPr>
      </p:pic>
      <p:pic>
        <p:nvPicPr>
          <p:cNvPr id="20" name="Рисунок 19" descr="0_50977_7560c8c1_XXX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43240" y="4857760"/>
            <a:ext cx="1357321" cy="1350535"/>
          </a:xfrm>
          <a:prstGeom prst="rect">
            <a:avLst/>
          </a:prstGeom>
        </p:spPr>
      </p:pic>
      <p:pic>
        <p:nvPicPr>
          <p:cNvPr id="21" name="Рисунок 20" descr="0_5097f_c392aa59_XXX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4429124" y="3429000"/>
            <a:ext cx="2000240" cy="2000240"/>
          </a:xfrm>
          <a:prstGeom prst="rect">
            <a:avLst/>
          </a:prstGeom>
        </p:spPr>
      </p:pic>
      <p:pic>
        <p:nvPicPr>
          <p:cNvPr id="22" name="Рисунок 21" descr="apogoda-9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4282" y="142852"/>
            <a:ext cx="1857388" cy="1941814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df0c_b3fc392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a955e_c90ff2f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43570" y="3464719"/>
            <a:ext cx="3286116" cy="3176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1071546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Навіщо людині вміти лічити?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pogoda-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23154"/>
            <a:ext cx="1714512" cy="1792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918" y="2214554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Коли вам доводилося щось лічити?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3643314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Що було складним?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etia-35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28596" y="3786190"/>
            <a:ext cx="2166956" cy="2600347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df0c_b3fc392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a955e_c90ff2f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43570" y="3464719"/>
            <a:ext cx="3286116" cy="3176579"/>
          </a:xfrm>
          <a:prstGeom prst="rect">
            <a:avLst/>
          </a:prstGeom>
        </p:spPr>
      </p:pic>
      <p:pic>
        <p:nvPicPr>
          <p:cNvPr id="5" name="Рисунок 4" descr="apogoda-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23154"/>
            <a:ext cx="1714512" cy="1792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32" y="1071546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Попрацюйте в зошиті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с. 8 завдання 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oo1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2071678"/>
            <a:ext cx="4643469" cy="4268531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df0c_b3fc392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a955e_c90ff2f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43570" y="3464719"/>
            <a:ext cx="3286116" cy="3176579"/>
          </a:xfrm>
          <a:prstGeom prst="rect">
            <a:avLst/>
          </a:prstGeom>
        </p:spPr>
      </p:pic>
      <p:pic>
        <p:nvPicPr>
          <p:cNvPr id="5" name="Рисунок 4" descr="apogoda-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23154"/>
            <a:ext cx="1714512" cy="1792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32" y="1071546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Числа записують за допомогою десяти цифр: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285992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9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9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9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9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9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9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9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9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9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072074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Попрацюйте в зошиті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с. 8 завдання 2, 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df0c_b3fc392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0_77f5d_e4067402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357694"/>
            <a:ext cx="3286148" cy="2059320"/>
          </a:xfrm>
          <a:prstGeom prst="rect">
            <a:avLst/>
          </a:prstGeom>
        </p:spPr>
      </p:pic>
      <p:pic>
        <p:nvPicPr>
          <p:cNvPr id="8" name="Рисунок 7" descr="0_77f62_85a110d6_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500042"/>
            <a:ext cx="1714512" cy="1714512"/>
          </a:xfrm>
          <a:prstGeom prst="rect">
            <a:avLst/>
          </a:prstGeom>
        </p:spPr>
      </p:pic>
      <p:pic>
        <p:nvPicPr>
          <p:cNvPr id="9" name="Рисунок 8" descr="0_8f989_d362747e_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0"/>
            <a:ext cx="2190514" cy="2102893"/>
          </a:xfrm>
          <a:prstGeom prst="rect">
            <a:avLst/>
          </a:prstGeom>
        </p:spPr>
      </p:pic>
      <p:pic>
        <p:nvPicPr>
          <p:cNvPr id="10" name="Рисунок 9" descr="0_8f988_9bff4987_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714480" y="642918"/>
            <a:ext cx="2351249" cy="2257199"/>
          </a:xfrm>
          <a:prstGeom prst="rect">
            <a:avLst/>
          </a:prstGeom>
        </p:spPr>
      </p:pic>
      <p:pic>
        <p:nvPicPr>
          <p:cNvPr id="11" name="Рисунок 10" descr="72be9d3353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3571876"/>
            <a:ext cx="2388831" cy="30003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00298" y="3143248"/>
            <a:ext cx="71438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3143248"/>
            <a:ext cx="71438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3143248"/>
            <a:ext cx="71438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3143248"/>
            <a:ext cx="71438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260986">
            <a:off x="1672706" y="2247662"/>
            <a:ext cx="2453493" cy="30061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9284954">
            <a:off x="2626381" y="2052141"/>
            <a:ext cx="4312495" cy="23508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9724654">
            <a:off x="2912817" y="4637960"/>
            <a:ext cx="3031196" cy="23508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2862807">
            <a:off x="4664746" y="4653619"/>
            <a:ext cx="2696749" cy="23508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571736" y="142853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Виконайте схоже завдання: 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с. 9 завдання 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df0c_b3fc392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285728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Доповніть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5140" y="1142984"/>
            <a:ext cx="11430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553f8_625235ed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04"/>
            <a:ext cx="6643702" cy="6286544"/>
          </a:xfrm>
          <a:prstGeom prst="rect">
            <a:avLst/>
          </a:prstGeom>
        </p:spPr>
      </p:pic>
      <p:pic>
        <p:nvPicPr>
          <p:cNvPr id="7" name="Рисунок 6" descr="apple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3357562"/>
            <a:ext cx="1032969" cy="1085524"/>
          </a:xfrm>
          <a:prstGeom prst="rect">
            <a:avLst/>
          </a:prstGeom>
        </p:spPr>
      </p:pic>
      <p:pic>
        <p:nvPicPr>
          <p:cNvPr id="8" name="Рисунок 7" descr="apple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3429000"/>
            <a:ext cx="1032969" cy="1085524"/>
          </a:xfrm>
          <a:prstGeom prst="rect">
            <a:avLst/>
          </a:prstGeom>
        </p:spPr>
      </p:pic>
      <p:pic>
        <p:nvPicPr>
          <p:cNvPr id="9" name="Рисунок 8" descr="apple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2500306"/>
            <a:ext cx="1032969" cy="1085524"/>
          </a:xfrm>
          <a:prstGeom prst="rect">
            <a:avLst/>
          </a:prstGeom>
        </p:spPr>
      </p:pic>
      <p:pic>
        <p:nvPicPr>
          <p:cNvPr id="10" name="Рисунок 9" descr="apple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1214422"/>
            <a:ext cx="1032969" cy="1085524"/>
          </a:xfrm>
          <a:prstGeom prst="rect">
            <a:avLst/>
          </a:prstGeom>
        </p:spPr>
      </p:pic>
      <p:pic>
        <p:nvPicPr>
          <p:cNvPr id="11" name="Рисунок 10" descr="apple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1857364"/>
            <a:ext cx="1032969" cy="1085524"/>
          </a:xfrm>
          <a:prstGeom prst="rect">
            <a:avLst/>
          </a:prstGeom>
        </p:spPr>
      </p:pic>
      <p:pic>
        <p:nvPicPr>
          <p:cNvPr id="12" name="Рисунок 11" descr="apple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1571612"/>
            <a:ext cx="1032969" cy="1085524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df0c_b3fc392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Доповніть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571612"/>
            <a:ext cx="11430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_a9638_110e6458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1428736"/>
            <a:ext cx="4494967" cy="4298312"/>
          </a:xfrm>
          <a:prstGeom prst="rect">
            <a:avLst/>
          </a:prstGeom>
        </p:spPr>
      </p:pic>
      <p:pic>
        <p:nvPicPr>
          <p:cNvPr id="9" name="Рисунок 8" descr="котёно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1571612"/>
            <a:ext cx="2000264" cy="3000396"/>
          </a:xfrm>
          <a:prstGeom prst="rect">
            <a:avLst/>
          </a:prstGeom>
        </p:spPr>
      </p:pic>
      <p:pic>
        <p:nvPicPr>
          <p:cNvPr id="10" name="Рисунок 9" descr="котик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2857496"/>
            <a:ext cx="3039748" cy="3039748"/>
          </a:xfrm>
          <a:prstGeom prst="rect">
            <a:avLst/>
          </a:prstGeom>
        </p:spPr>
      </p:pic>
      <p:pic>
        <p:nvPicPr>
          <p:cNvPr id="11" name="Рисунок 10" descr="котёнок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3428976"/>
            <a:ext cx="2286016" cy="3429024"/>
          </a:xfrm>
          <a:prstGeom prst="rect">
            <a:avLst/>
          </a:prstGeom>
        </p:spPr>
      </p:pic>
      <p:pic>
        <p:nvPicPr>
          <p:cNvPr id="12" name="Рисунок 11" descr="0_506f1_30a65134_XX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7356" y="3143248"/>
            <a:ext cx="2650327" cy="27595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29092" y="642918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Виконайте схоже завдання: 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с. 9 завдання 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142</Words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8</cp:revision>
  <dcterms:created xsi:type="dcterms:W3CDTF">2014-09-04T19:59:41Z</dcterms:created>
  <dcterms:modified xsi:type="dcterms:W3CDTF">2014-09-04T21:12:03Z</dcterms:modified>
</cp:coreProperties>
</file>